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4" r:id="rId5"/>
    <p:sldId id="263" r:id="rId6"/>
    <p:sldId id="262" r:id="rId7"/>
    <p:sldId id="261" r:id="rId8"/>
    <p:sldId id="265" r:id="rId9"/>
    <p:sldId id="259"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59" d="100"/>
          <a:sy n="59" d="100"/>
        </p:scale>
        <p:origin x="9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FF95-93BF-EAE6-0CE4-0953F2C590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64D456-1A11-A552-42C1-B25C0DFBCE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BEB858-6811-7ECB-3FFF-32559EAE5452}"/>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240852BA-979B-4B9E-C691-69FA6090CA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AD6C60-F623-05A5-EFF1-B709B3F97285}"/>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11188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CF04-7F1D-88B5-4A42-AD0B154C6F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6F1777-1927-B04F-AA81-D74FC8B753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0651C0-04A2-600D-D6B4-55CD59646B1C}"/>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4BA6B2DA-E767-321B-5858-B807AC20AC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8A4F27-08B1-A701-A980-2E9B86247CD5}"/>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3368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63F234-6976-8D2F-234E-C7C440058F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B8ECDF-767D-7CE1-46E4-B93B008F3B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BD7F46-5C43-9F64-9478-F19FDEB6BFBA}"/>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5B475230-7ACD-DF8B-9516-30A581CBB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B8DF5-7E1D-2631-1354-D8006E703867}"/>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3905443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E78B-06D6-BEDF-6AD4-5E5ABF89E0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8A3BCD-1592-9D22-3050-844AB43594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064479-B8F6-D71E-0F35-C65653B651D0}"/>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DD2E475F-0FD0-858D-7904-9DD4AFB6A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B1C8E-3629-FDB1-9052-FCE76BC5414E}"/>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307741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9F91-4AFF-2522-D989-BFFCC42EBD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04B439-8D71-18A0-9BDF-FAEDB9C7C0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C98CD9-43DC-B3F3-BBEB-F76B3C1515AF}"/>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7B419CA9-7127-FE27-C2DD-43CEB3991A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720227-5C3D-F4E4-199C-A3ED6F8525CF}"/>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389672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2E97-64B0-70E8-292D-0E2026D6A1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D6E61B-5C36-F6BC-7FDD-B383D08521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D4663A-6D13-655C-3AA3-9379383909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CBF1E3-34F5-3E4E-5384-A0118E2ABCCA}"/>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6" name="Footer Placeholder 5">
            <a:extLst>
              <a:ext uri="{FF2B5EF4-FFF2-40B4-BE49-F238E27FC236}">
                <a16:creationId xmlns:a16="http://schemas.microsoft.com/office/drawing/2014/main" id="{62AFD18E-77FF-6A51-B721-9F1C1490F8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8CC6FF-D142-E63E-5A7D-DF3CA8275896}"/>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187796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4113-8C5F-8824-A6D5-672F1957F8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30026F-3301-6E70-ABF1-136390E36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1836B0-3090-405C-79BA-DFEF7123E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0C7A33-D79A-7AFA-D7DB-E43C2BE24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AB4E8B-E236-F4D7-C11E-C5C318AE78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8682E7-35F2-85D7-98BD-C0D9886AA13B}"/>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8" name="Footer Placeholder 7">
            <a:extLst>
              <a:ext uri="{FF2B5EF4-FFF2-40B4-BE49-F238E27FC236}">
                <a16:creationId xmlns:a16="http://schemas.microsoft.com/office/drawing/2014/main" id="{D85B43B9-23E9-2AFF-DC45-771575BB54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DC9ABF-E3F1-06F7-B181-AC6EF4EEA8CF}"/>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64656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D99F-119C-0B16-17B8-89A3BACFA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FEA8CE-8544-9992-D519-69852F7F0DD4}"/>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4" name="Footer Placeholder 3">
            <a:extLst>
              <a:ext uri="{FF2B5EF4-FFF2-40B4-BE49-F238E27FC236}">
                <a16:creationId xmlns:a16="http://schemas.microsoft.com/office/drawing/2014/main" id="{15A480D0-021C-D4A6-CD89-3815F8C0F8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7641B9-3A4E-86E5-A18A-AA68E5E7A3F6}"/>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141326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F03A9-BF27-987F-E85E-F2F422F13819}"/>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3" name="Footer Placeholder 2">
            <a:extLst>
              <a:ext uri="{FF2B5EF4-FFF2-40B4-BE49-F238E27FC236}">
                <a16:creationId xmlns:a16="http://schemas.microsoft.com/office/drawing/2014/main" id="{EC4B1985-2F35-067E-7BD2-7E0FF1FEDE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5ECC58-06C7-CFEC-49D3-A87BDEF49CAD}"/>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103768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D2D0-B458-12AF-615A-4325283A7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E84B7D-E2BC-B1A6-93EE-295179323A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90FECD-10AA-D9BA-3E06-2F92E0BA1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84F84-1ADB-86BC-DB6C-6003A1EC6E79}"/>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6" name="Footer Placeholder 5">
            <a:extLst>
              <a:ext uri="{FF2B5EF4-FFF2-40B4-BE49-F238E27FC236}">
                <a16:creationId xmlns:a16="http://schemas.microsoft.com/office/drawing/2014/main" id="{1DDFE707-F4BF-3EF3-9EE0-9274DF1FBB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B478B1-22A0-6377-79AA-D0FF5EC6FACA}"/>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3125775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D485-9187-7F2D-F957-10CC736927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71BBEC-2016-71F2-B565-F25A5A6F16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5600AA-64D5-BED4-8E6D-67FF83FDC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5ACEC8-71CB-C7DD-C05F-D0CC1D2F3DDF}"/>
              </a:ext>
            </a:extLst>
          </p:cNvPr>
          <p:cNvSpPr>
            <a:spLocks noGrp="1"/>
          </p:cNvSpPr>
          <p:nvPr>
            <p:ph type="dt" sz="half" idx="10"/>
          </p:nvPr>
        </p:nvSpPr>
        <p:spPr/>
        <p:txBody>
          <a:bodyPr/>
          <a:lstStyle/>
          <a:p>
            <a:fld id="{8A847D44-94CB-4A5E-8BD1-5097C24E6EAE}" type="datetimeFigureOut">
              <a:rPr lang="en-IN" smtClean="0"/>
              <a:t>08-02-2026</a:t>
            </a:fld>
            <a:endParaRPr lang="en-IN"/>
          </a:p>
        </p:txBody>
      </p:sp>
      <p:sp>
        <p:nvSpPr>
          <p:cNvPr id="6" name="Footer Placeholder 5">
            <a:extLst>
              <a:ext uri="{FF2B5EF4-FFF2-40B4-BE49-F238E27FC236}">
                <a16:creationId xmlns:a16="http://schemas.microsoft.com/office/drawing/2014/main" id="{63C6CF52-95FB-BBE9-A5CB-8E3D29880D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60922C-B1C2-FCD5-EBF1-8202177DDD78}"/>
              </a:ext>
            </a:extLst>
          </p:cNvPr>
          <p:cNvSpPr>
            <a:spLocks noGrp="1"/>
          </p:cNvSpPr>
          <p:nvPr>
            <p:ph type="sldNum" sz="quarter" idx="12"/>
          </p:nvPr>
        </p:nvSpPr>
        <p:spPr/>
        <p:txBody>
          <a:bodyPr/>
          <a:lstStyle/>
          <a:p>
            <a:fld id="{AA4C30C9-58C0-492F-868F-C0E945BC3AB9}" type="slidenum">
              <a:rPr lang="en-IN" smtClean="0"/>
              <a:t>‹#›</a:t>
            </a:fld>
            <a:endParaRPr lang="en-IN"/>
          </a:p>
        </p:txBody>
      </p:sp>
    </p:spTree>
    <p:extLst>
      <p:ext uri="{BB962C8B-B14F-4D97-AF65-F5344CB8AC3E}">
        <p14:creationId xmlns:p14="http://schemas.microsoft.com/office/powerpoint/2010/main" val="240288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554AC-BA91-A194-66B2-43EADC762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B31AA6-6C37-8915-781E-BB1A3F8A2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57D239-72DC-347C-BDD9-FE5352545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847D44-94CB-4A5E-8BD1-5097C24E6EAE}" type="datetimeFigureOut">
              <a:rPr lang="en-IN" smtClean="0"/>
              <a:t>08-02-2026</a:t>
            </a:fld>
            <a:endParaRPr lang="en-IN"/>
          </a:p>
        </p:txBody>
      </p:sp>
      <p:sp>
        <p:nvSpPr>
          <p:cNvPr id="5" name="Footer Placeholder 4">
            <a:extLst>
              <a:ext uri="{FF2B5EF4-FFF2-40B4-BE49-F238E27FC236}">
                <a16:creationId xmlns:a16="http://schemas.microsoft.com/office/drawing/2014/main" id="{3749D1E6-B006-ADEF-E9B7-6E08AA487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33CB5C-2A91-4D32-F5E9-C8912D98E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C30C9-58C0-492F-868F-C0E945BC3AB9}" type="slidenum">
              <a:rPr lang="en-IN" smtClean="0"/>
              <a:t>‹#›</a:t>
            </a:fld>
            <a:endParaRPr lang="en-IN"/>
          </a:p>
        </p:txBody>
      </p:sp>
    </p:spTree>
    <p:extLst>
      <p:ext uri="{BB962C8B-B14F-4D97-AF65-F5344CB8AC3E}">
        <p14:creationId xmlns:p14="http://schemas.microsoft.com/office/powerpoint/2010/main" val="26471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5E42FB1-D3F0-655E-FC21-11F06E3DD1E0}"/>
              </a:ext>
            </a:extLst>
          </p:cNvPr>
          <p:cNvPicPr>
            <a:picLocks noChangeAspect="1"/>
          </p:cNvPicPr>
          <p:nvPr/>
        </p:nvPicPr>
        <p:blipFill>
          <a:blip r:embed="rId2"/>
          <a:stretch>
            <a:fillRect/>
          </a:stretch>
        </p:blipFill>
        <p:spPr>
          <a:xfrm>
            <a:off x="0" y="0"/>
            <a:ext cx="4572000" cy="6858000"/>
          </a:xfrm>
          <a:prstGeom prst="rect">
            <a:avLst/>
          </a:prstGeom>
        </p:spPr>
      </p:pic>
      <p:sp>
        <p:nvSpPr>
          <p:cNvPr id="5" name="Text 0">
            <a:extLst>
              <a:ext uri="{FF2B5EF4-FFF2-40B4-BE49-F238E27FC236}">
                <a16:creationId xmlns:a16="http://schemas.microsoft.com/office/drawing/2014/main" id="{2B5142C3-4C82-6DC6-5DA4-166D7820E270}"/>
              </a:ext>
            </a:extLst>
          </p:cNvPr>
          <p:cNvSpPr/>
          <p:nvPr/>
        </p:nvSpPr>
        <p:spPr>
          <a:xfrm>
            <a:off x="4629269" y="1240716"/>
            <a:ext cx="7623691" cy="2375694"/>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Phishing Awareness Training: Protecting Yourself and Your Organisation</a:t>
            </a:r>
            <a:endParaRPr lang="en-US" sz="4450" dirty="0"/>
          </a:p>
        </p:txBody>
      </p:sp>
      <p:sp>
        <p:nvSpPr>
          <p:cNvPr id="6" name="Text 1">
            <a:extLst>
              <a:ext uri="{FF2B5EF4-FFF2-40B4-BE49-F238E27FC236}">
                <a16:creationId xmlns:a16="http://schemas.microsoft.com/office/drawing/2014/main" id="{04E6475E-2CBA-F13C-4706-3786C033F0C6}"/>
              </a:ext>
            </a:extLst>
          </p:cNvPr>
          <p:cNvSpPr/>
          <p:nvPr/>
        </p:nvSpPr>
        <p:spPr>
          <a:xfrm>
            <a:off x="4849585" y="3982128"/>
            <a:ext cx="7326087" cy="1079726"/>
          </a:xfrm>
          <a:prstGeom prst="rect">
            <a:avLst/>
          </a:prstGeom>
          <a:noFill/>
          <a:ln/>
        </p:spPr>
        <p:txBody>
          <a:bodyPr wrap="square" lIns="0" tIns="0" rIns="0" bIns="0" rtlCol="0" anchor="t"/>
          <a:lstStyle/>
          <a:p>
            <a:pPr marL="0" indent="0" algn="l">
              <a:lnSpc>
                <a:spcPts val="2700"/>
              </a:lnSpc>
              <a:buNone/>
            </a:pPr>
            <a:r>
              <a:rPr lang="en-US" dirty="0">
                <a:solidFill>
                  <a:srgbClr val="3B3535"/>
                </a:solidFill>
                <a:latin typeface="Sora Light" pitchFamily="34" charset="0"/>
                <a:ea typeface="Sora Light" pitchFamily="34" charset="-122"/>
                <a:cs typeface="Sora Light" pitchFamily="34" charset="-120"/>
              </a:rPr>
              <a:t>Practical guidance and concise steps to recognise, report and stop phishing attacks — for every employee, on every device.</a:t>
            </a:r>
            <a:endParaRPr lang="en-US" dirty="0"/>
          </a:p>
        </p:txBody>
      </p:sp>
    </p:spTree>
    <p:extLst>
      <p:ext uri="{BB962C8B-B14F-4D97-AF65-F5344CB8AC3E}">
        <p14:creationId xmlns:p14="http://schemas.microsoft.com/office/powerpoint/2010/main" val="25189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065B634-196E-48D4-3E3B-6D174883B3AC}"/>
              </a:ext>
            </a:extLst>
          </p:cNvPr>
          <p:cNvPicPr>
            <a:picLocks noChangeAspect="1"/>
          </p:cNvPicPr>
          <p:nvPr/>
        </p:nvPicPr>
        <p:blipFill>
          <a:blip r:embed="rId2"/>
          <a:stretch>
            <a:fillRect/>
          </a:stretch>
        </p:blipFill>
        <p:spPr>
          <a:xfrm>
            <a:off x="7331529" y="0"/>
            <a:ext cx="4860471" cy="6858000"/>
          </a:xfrm>
          <a:prstGeom prst="rect">
            <a:avLst/>
          </a:prstGeom>
        </p:spPr>
      </p:pic>
      <p:sp>
        <p:nvSpPr>
          <p:cNvPr id="5" name="Text 0">
            <a:extLst>
              <a:ext uri="{FF2B5EF4-FFF2-40B4-BE49-F238E27FC236}">
                <a16:creationId xmlns:a16="http://schemas.microsoft.com/office/drawing/2014/main" id="{1EF626A0-56CA-6CE0-FD58-83F8D687A963}"/>
              </a:ext>
            </a:extLst>
          </p:cNvPr>
          <p:cNvSpPr/>
          <p:nvPr/>
        </p:nvSpPr>
        <p:spPr>
          <a:xfrm>
            <a:off x="355362" y="1714848"/>
            <a:ext cx="6712260" cy="1240640"/>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Take Action Today: </a:t>
            </a:r>
          </a:p>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Stay Vigilant, Stay Secure</a:t>
            </a:r>
            <a:endParaRPr lang="en-US" sz="4450" dirty="0"/>
          </a:p>
        </p:txBody>
      </p:sp>
      <p:sp>
        <p:nvSpPr>
          <p:cNvPr id="6" name="Text 1">
            <a:extLst>
              <a:ext uri="{FF2B5EF4-FFF2-40B4-BE49-F238E27FC236}">
                <a16:creationId xmlns:a16="http://schemas.microsoft.com/office/drawing/2014/main" id="{FE64A6A8-2F84-94A4-3508-51EB67D88C2B}"/>
              </a:ext>
            </a:extLst>
          </p:cNvPr>
          <p:cNvSpPr/>
          <p:nvPr/>
        </p:nvSpPr>
        <p:spPr>
          <a:xfrm>
            <a:off x="487117" y="3357175"/>
            <a:ext cx="6436199" cy="1652128"/>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Think before you click — pause and verify every unexpected message. Keep systems updated, enable MFA, and report suspicious activity. Build a culture where security is everyone’s responsibility. Together, we can stop phishing before it starts.</a:t>
            </a:r>
            <a:endParaRPr lang="en-US" sz="1700" dirty="0"/>
          </a:p>
        </p:txBody>
      </p:sp>
      <p:sp>
        <p:nvSpPr>
          <p:cNvPr id="7" name="Shape 2">
            <a:extLst>
              <a:ext uri="{FF2B5EF4-FFF2-40B4-BE49-F238E27FC236}">
                <a16:creationId xmlns:a16="http://schemas.microsoft.com/office/drawing/2014/main" id="{BA2D5C6D-6BF9-800F-0866-266FBDEA5717}"/>
              </a:ext>
            </a:extLst>
          </p:cNvPr>
          <p:cNvSpPr/>
          <p:nvPr/>
        </p:nvSpPr>
        <p:spPr>
          <a:xfrm>
            <a:off x="2719135" y="5185968"/>
            <a:ext cx="1150736" cy="367570"/>
          </a:xfrm>
          <a:prstGeom prst="roundRect">
            <a:avLst>
              <a:gd name="adj" fmla="val 17883"/>
            </a:avLst>
          </a:prstGeom>
          <a:solidFill>
            <a:srgbClr val="D5DCF6"/>
          </a:solidFill>
          <a:ln/>
        </p:spPr>
        <p:txBody>
          <a:bodyPr/>
          <a:lstStyle/>
          <a:p>
            <a:endParaRPr lang="en-IN" dirty="0"/>
          </a:p>
        </p:txBody>
      </p:sp>
      <p:pic>
        <p:nvPicPr>
          <p:cNvPr id="8" name="Image 1" descr="preencoded.png">
            <a:extLst>
              <a:ext uri="{FF2B5EF4-FFF2-40B4-BE49-F238E27FC236}">
                <a16:creationId xmlns:a16="http://schemas.microsoft.com/office/drawing/2014/main" id="{9F46FE58-75E1-0280-BCC1-D4A943336B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781" y="5292869"/>
            <a:ext cx="150779" cy="150779"/>
          </a:xfrm>
          <a:prstGeom prst="rect">
            <a:avLst/>
          </a:prstGeom>
        </p:spPr>
      </p:pic>
      <p:sp>
        <p:nvSpPr>
          <p:cNvPr id="9" name="Text 3">
            <a:extLst>
              <a:ext uri="{FF2B5EF4-FFF2-40B4-BE49-F238E27FC236}">
                <a16:creationId xmlns:a16="http://schemas.microsoft.com/office/drawing/2014/main" id="{481D6065-EAED-6872-0BE7-FED34BCCDCF4}"/>
              </a:ext>
            </a:extLst>
          </p:cNvPr>
          <p:cNvSpPr/>
          <p:nvPr/>
        </p:nvSpPr>
        <p:spPr>
          <a:xfrm>
            <a:off x="941936" y="5220946"/>
            <a:ext cx="575940" cy="241351"/>
          </a:xfrm>
          <a:prstGeom prst="rect">
            <a:avLst/>
          </a:prstGeom>
          <a:noFill/>
          <a:ln/>
        </p:spPr>
        <p:txBody>
          <a:bodyPr wrap="none" lIns="0" tIns="0" rIns="0" bIns="0" rtlCol="0" anchor="t"/>
          <a:lstStyle/>
          <a:p>
            <a:pPr marL="0" indent="0" algn="l">
              <a:lnSpc>
                <a:spcPts val="2150"/>
              </a:lnSpc>
              <a:buNone/>
            </a:pPr>
            <a:r>
              <a:rPr lang="en-US" sz="1350" dirty="0">
                <a:solidFill>
                  <a:srgbClr val="3B3535"/>
                </a:solidFill>
                <a:latin typeface="Sora Light" pitchFamily="34" charset="0"/>
                <a:ea typeface="Sora Light" pitchFamily="34" charset="-122"/>
                <a:cs typeface="Sora Light" pitchFamily="34" charset="-120"/>
              </a:rPr>
              <a:t>PROTECT</a:t>
            </a:r>
            <a:endParaRPr lang="en-US" sz="1350" dirty="0"/>
          </a:p>
        </p:txBody>
      </p:sp>
      <p:sp>
        <p:nvSpPr>
          <p:cNvPr id="10" name="Shape 4">
            <a:extLst>
              <a:ext uri="{FF2B5EF4-FFF2-40B4-BE49-F238E27FC236}">
                <a16:creationId xmlns:a16="http://schemas.microsoft.com/office/drawing/2014/main" id="{2C24EC53-9D44-39AF-4364-10F14098C6CD}"/>
              </a:ext>
            </a:extLst>
          </p:cNvPr>
          <p:cNvSpPr/>
          <p:nvPr/>
        </p:nvSpPr>
        <p:spPr>
          <a:xfrm>
            <a:off x="645818" y="5165824"/>
            <a:ext cx="1150736" cy="367570"/>
          </a:xfrm>
          <a:prstGeom prst="roundRect">
            <a:avLst>
              <a:gd name="adj" fmla="val 17238"/>
            </a:avLst>
          </a:prstGeom>
          <a:noFill/>
          <a:ln w="7620">
            <a:solidFill>
              <a:srgbClr val="1A2D7A"/>
            </a:solidFill>
            <a:prstDash val="solid"/>
          </a:ln>
        </p:spPr>
      </p:sp>
      <p:pic>
        <p:nvPicPr>
          <p:cNvPr id="11" name="Image 2" descr="preencoded.png">
            <a:extLst>
              <a:ext uri="{FF2B5EF4-FFF2-40B4-BE49-F238E27FC236}">
                <a16:creationId xmlns:a16="http://schemas.microsoft.com/office/drawing/2014/main" id="{0DE3A957-627D-AC2B-5CAE-92553254E3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1042" y="5274220"/>
            <a:ext cx="150779" cy="150779"/>
          </a:xfrm>
          <a:prstGeom prst="rect">
            <a:avLst/>
          </a:prstGeom>
        </p:spPr>
      </p:pic>
      <p:sp>
        <p:nvSpPr>
          <p:cNvPr id="12" name="Text 5">
            <a:extLst>
              <a:ext uri="{FF2B5EF4-FFF2-40B4-BE49-F238E27FC236}">
                <a16:creationId xmlns:a16="http://schemas.microsoft.com/office/drawing/2014/main" id="{23D4C817-EC3F-EF98-7030-5B8084A64222}"/>
              </a:ext>
            </a:extLst>
          </p:cNvPr>
          <p:cNvSpPr/>
          <p:nvPr/>
        </p:nvSpPr>
        <p:spPr>
          <a:xfrm>
            <a:off x="3082637" y="5202297"/>
            <a:ext cx="494707" cy="241351"/>
          </a:xfrm>
          <a:prstGeom prst="rect">
            <a:avLst/>
          </a:prstGeom>
          <a:noFill/>
          <a:ln/>
        </p:spPr>
        <p:txBody>
          <a:bodyPr wrap="none" lIns="0" tIns="0" rIns="0" bIns="0" rtlCol="0" anchor="t"/>
          <a:lstStyle/>
          <a:p>
            <a:pPr marL="0" indent="0" algn="l">
              <a:lnSpc>
                <a:spcPts val="2150"/>
              </a:lnSpc>
              <a:buNone/>
            </a:pPr>
            <a:r>
              <a:rPr lang="en-US" sz="1350" dirty="0">
                <a:solidFill>
                  <a:srgbClr val="1A2D7A"/>
                </a:solidFill>
                <a:latin typeface="Sora Light" pitchFamily="34" charset="0"/>
                <a:ea typeface="Sora Light" pitchFamily="34" charset="-122"/>
                <a:cs typeface="Sora Light" pitchFamily="34" charset="-120"/>
              </a:rPr>
              <a:t>REPORT</a:t>
            </a:r>
            <a:endParaRPr lang="en-US" sz="1350" dirty="0"/>
          </a:p>
        </p:txBody>
      </p:sp>
      <p:pic>
        <p:nvPicPr>
          <p:cNvPr id="13" name="Image 3" descr="preencoded.png">
            <a:extLst>
              <a:ext uri="{FF2B5EF4-FFF2-40B4-BE49-F238E27FC236}">
                <a16:creationId xmlns:a16="http://schemas.microsoft.com/office/drawing/2014/main" id="{A36F2277-511F-D0DA-2115-EDB272270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0472" y="5292869"/>
            <a:ext cx="150779" cy="150779"/>
          </a:xfrm>
          <a:prstGeom prst="rect">
            <a:avLst/>
          </a:prstGeom>
        </p:spPr>
      </p:pic>
      <p:sp>
        <p:nvSpPr>
          <p:cNvPr id="14" name="Text 6">
            <a:extLst>
              <a:ext uri="{FF2B5EF4-FFF2-40B4-BE49-F238E27FC236}">
                <a16:creationId xmlns:a16="http://schemas.microsoft.com/office/drawing/2014/main" id="{FE0346E2-E388-1B75-6B83-05E2CEA43BF5}"/>
              </a:ext>
            </a:extLst>
          </p:cNvPr>
          <p:cNvSpPr/>
          <p:nvPr/>
        </p:nvSpPr>
        <p:spPr>
          <a:xfrm>
            <a:off x="5142105" y="5220946"/>
            <a:ext cx="624663" cy="241351"/>
          </a:xfrm>
          <a:prstGeom prst="rect">
            <a:avLst/>
          </a:prstGeom>
          <a:noFill/>
          <a:ln/>
        </p:spPr>
        <p:txBody>
          <a:bodyPr wrap="none" lIns="0" tIns="0" rIns="0" bIns="0" rtlCol="0" anchor="t"/>
          <a:lstStyle/>
          <a:p>
            <a:pPr marL="0" indent="0" algn="l">
              <a:lnSpc>
                <a:spcPts val="2150"/>
              </a:lnSpc>
              <a:buNone/>
            </a:pPr>
            <a:r>
              <a:rPr lang="en-US" sz="1350" dirty="0">
                <a:solidFill>
                  <a:srgbClr val="1A2D7A"/>
                </a:solidFill>
                <a:latin typeface="Sora Light" pitchFamily="34" charset="0"/>
                <a:ea typeface="Sora Light" pitchFamily="34" charset="-122"/>
                <a:cs typeface="Sora Light" pitchFamily="34" charset="-120"/>
              </a:rPr>
              <a:t>RESPOND</a:t>
            </a:r>
            <a:endParaRPr lang="en-US" sz="1350" dirty="0"/>
          </a:p>
        </p:txBody>
      </p:sp>
      <p:sp>
        <p:nvSpPr>
          <p:cNvPr id="2" name="Shape 4">
            <a:extLst>
              <a:ext uri="{FF2B5EF4-FFF2-40B4-BE49-F238E27FC236}">
                <a16:creationId xmlns:a16="http://schemas.microsoft.com/office/drawing/2014/main" id="{752DA8D5-1716-53F8-8A9E-07C3776CCE9A}"/>
              </a:ext>
            </a:extLst>
          </p:cNvPr>
          <p:cNvSpPr/>
          <p:nvPr/>
        </p:nvSpPr>
        <p:spPr>
          <a:xfrm>
            <a:off x="4792452" y="5185968"/>
            <a:ext cx="1303548" cy="347426"/>
          </a:xfrm>
          <a:prstGeom prst="roundRect">
            <a:avLst>
              <a:gd name="adj" fmla="val 17238"/>
            </a:avLst>
          </a:prstGeom>
          <a:noFill/>
          <a:ln w="7620">
            <a:solidFill>
              <a:srgbClr val="1A2D7A"/>
            </a:solidFill>
            <a:prstDash val="solid"/>
          </a:ln>
        </p:spPr>
      </p:sp>
    </p:spTree>
    <p:extLst>
      <p:ext uri="{BB962C8B-B14F-4D97-AF65-F5344CB8AC3E}">
        <p14:creationId xmlns:p14="http://schemas.microsoft.com/office/powerpoint/2010/main" val="314471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DC54DE-B3C0-71CA-E781-5B1AB4379A68}"/>
              </a:ext>
            </a:extLst>
          </p:cNvPr>
          <p:cNvPicPr>
            <a:picLocks noChangeAspect="1"/>
          </p:cNvPicPr>
          <p:nvPr/>
        </p:nvPicPr>
        <p:blipFill>
          <a:blip r:embed="rId2"/>
          <a:stretch>
            <a:fillRect/>
          </a:stretch>
        </p:blipFill>
        <p:spPr>
          <a:xfrm>
            <a:off x="-246274" y="-16330"/>
            <a:ext cx="12684548" cy="6302829"/>
          </a:xfrm>
          <a:prstGeom prst="rect">
            <a:avLst/>
          </a:prstGeom>
        </p:spPr>
      </p:pic>
    </p:spTree>
    <p:extLst>
      <p:ext uri="{BB962C8B-B14F-4D97-AF65-F5344CB8AC3E}">
        <p14:creationId xmlns:p14="http://schemas.microsoft.com/office/powerpoint/2010/main" val="132402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83D7F0A-3E4E-F764-E7EA-C20AE91E7F4F}"/>
              </a:ext>
            </a:extLst>
          </p:cNvPr>
          <p:cNvPicPr>
            <a:picLocks noChangeAspect="1"/>
          </p:cNvPicPr>
          <p:nvPr/>
        </p:nvPicPr>
        <p:blipFill>
          <a:blip r:embed="rId2"/>
          <a:stretch>
            <a:fillRect/>
          </a:stretch>
        </p:blipFill>
        <p:spPr>
          <a:xfrm>
            <a:off x="372054" y="727045"/>
            <a:ext cx="4052989" cy="5403910"/>
          </a:xfrm>
          <a:prstGeom prst="rect">
            <a:avLst/>
          </a:prstGeom>
        </p:spPr>
      </p:pic>
      <p:sp>
        <p:nvSpPr>
          <p:cNvPr id="5" name="Text 0">
            <a:extLst>
              <a:ext uri="{FF2B5EF4-FFF2-40B4-BE49-F238E27FC236}">
                <a16:creationId xmlns:a16="http://schemas.microsoft.com/office/drawing/2014/main" id="{0CF75386-CD64-8C70-1A5E-72914473C4B9}"/>
              </a:ext>
            </a:extLst>
          </p:cNvPr>
          <p:cNvSpPr/>
          <p:nvPr/>
        </p:nvSpPr>
        <p:spPr>
          <a:xfrm>
            <a:off x="4809173" y="1165860"/>
            <a:ext cx="4793468" cy="590416"/>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Phishing?</a:t>
            </a:r>
            <a:endParaRPr lang="en-US" sz="4450" dirty="0"/>
          </a:p>
        </p:txBody>
      </p:sp>
      <p:sp>
        <p:nvSpPr>
          <p:cNvPr id="6" name="Text 1">
            <a:extLst>
              <a:ext uri="{FF2B5EF4-FFF2-40B4-BE49-F238E27FC236}">
                <a16:creationId xmlns:a16="http://schemas.microsoft.com/office/drawing/2014/main" id="{A615456D-3DD0-BA80-E865-8EC71AB3E9BD}"/>
              </a:ext>
            </a:extLst>
          </p:cNvPr>
          <p:cNvSpPr/>
          <p:nvPr/>
        </p:nvSpPr>
        <p:spPr>
          <a:xfrm>
            <a:off x="4809173" y="2436059"/>
            <a:ext cx="7010773" cy="1148875"/>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Phishing is social engineering where fraudsters impersonate trusted sources to trick people into revealing credentials, financial details or installing malware. It appears via email, SMS (smishing), phone calls (vishing) and counterfeit websites that mimic legitimate services.</a:t>
            </a:r>
            <a:endParaRPr lang="en-US" sz="1700" dirty="0"/>
          </a:p>
        </p:txBody>
      </p:sp>
      <p:sp>
        <p:nvSpPr>
          <p:cNvPr id="7" name="Text 2">
            <a:extLst>
              <a:ext uri="{FF2B5EF4-FFF2-40B4-BE49-F238E27FC236}">
                <a16:creationId xmlns:a16="http://schemas.microsoft.com/office/drawing/2014/main" id="{061E267B-6A3F-3D11-D999-8B96594CE571}"/>
              </a:ext>
            </a:extLst>
          </p:cNvPr>
          <p:cNvSpPr/>
          <p:nvPr/>
        </p:nvSpPr>
        <p:spPr>
          <a:xfrm>
            <a:off x="5181227" y="4264717"/>
            <a:ext cx="7010773" cy="57435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Targets: passwords, card details, personal and corporate data</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Channels: email, SMS, voice calls, fake login pages</a:t>
            </a:r>
            <a:endParaRPr lang="en-US" sz="1700" dirty="0"/>
          </a:p>
        </p:txBody>
      </p:sp>
    </p:spTree>
    <p:extLst>
      <p:ext uri="{BB962C8B-B14F-4D97-AF65-F5344CB8AC3E}">
        <p14:creationId xmlns:p14="http://schemas.microsoft.com/office/powerpoint/2010/main" val="148391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BF50-50CD-FC93-369F-8639CCC006E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AA25539-8821-D41F-9A9D-A5B3AB96E608}"/>
              </a:ext>
            </a:extLst>
          </p:cNvPr>
          <p:cNvSpPr/>
          <p:nvPr/>
        </p:nvSpPr>
        <p:spPr>
          <a:xfrm>
            <a:off x="118229" y="362592"/>
            <a:ext cx="10247800" cy="1164576"/>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Modern Phishing Techniques: Beyond the Classic Email</a:t>
            </a:r>
            <a:endParaRPr lang="en-US" sz="4450" dirty="0"/>
          </a:p>
        </p:txBody>
      </p:sp>
      <p:pic>
        <p:nvPicPr>
          <p:cNvPr id="5" name="Image 0" descr="preencoded.png">
            <a:extLst>
              <a:ext uri="{FF2B5EF4-FFF2-40B4-BE49-F238E27FC236}">
                <a16:creationId xmlns:a16="http://schemas.microsoft.com/office/drawing/2014/main" id="{7AEBD27E-BF9D-F9EC-ED15-88488BB8A167}"/>
              </a:ext>
            </a:extLst>
          </p:cNvPr>
          <p:cNvPicPr>
            <a:picLocks noChangeAspect="1"/>
          </p:cNvPicPr>
          <p:nvPr/>
        </p:nvPicPr>
        <p:blipFill>
          <a:blip r:embed="rId2"/>
          <a:stretch>
            <a:fillRect/>
          </a:stretch>
        </p:blipFill>
        <p:spPr>
          <a:xfrm>
            <a:off x="118229" y="2346719"/>
            <a:ext cx="1270957" cy="785455"/>
          </a:xfrm>
          <a:prstGeom prst="rect">
            <a:avLst/>
          </a:prstGeom>
        </p:spPr>
      </p:pic>
      <p:sp>
        <p:nvSpPr>
          <p:cNvPr id="6" name="Text 1">
            <a:extLst>
              <a:ext uri="{FF2B5EF4-FFF2-40B4-BE49-F238E27FC236}">
                <a16:creationId xmlns:a16="http://schemas.microsoft.com/office/drawing/2014/main" id="{849CC517-5577-63BA-73AE-1EF434B70C6C}"/>
              </a:ext>
            </a:extLst>
          </p:cNvPr>
          <p:cNvSpPr/>
          <p:nvPr/>
        </p:nvSpPr>
        <p:spPr>
          <a:xfrm>
            <a:off x="1667486" y="2429160"/>
            <a:ext cx="1893213" cy="873140"/>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BEC (Business Email Compromise)</a:t>
            </a:r>
            <a:endParaRPr lang="en-US" sz="2200" dirty="0"/>
          </a:p>
        </p:txBody>
      </p:sp>
      <p:sp>
        <p:nvSpPr>
          <p:cNvPr id="7" name="Text 2">
            <a:extLst>
              <a:ext uri="{FF2B5EF4-FFF2-40B4-BE49-F238E27FC236}">
                <a16:creationId xmlns:a16="http://schemas.microsoft.com/office/drawing/2014/main" id="{1B91B108-52D0-3547-E95F-FF202448EDFF}"/>
              </a:ext>
            </a:extLst>
          </p:cNvPr>
          <p:cNvSpPr/>
          <p:nvPr/>
        </p:nvSpPr>
        <p:spPr>
          <a:xfrm>
            <a:off x="1667486" y="3679661"/>
            <a:ext cx="2447314" cy="2266117"/>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Attackers impersonate executives to request urgent transfers or confidential data — high success when combined with authority pressure.</a:t>
            </a:r>
            <a:endParaRPr lang="en-US" sz="1700" dirty="0"/>
          </a:p>
        </p:txBody>
      </p:sp>
      <p:pic>
        <p:nvPicPr>
          <p:cNvPr id="8" name="Image 1" descr="preencoded.png">
            <a:extLst>
              <a:ext uri="{FF2B5EF4-FFF2-40B4-BE49-F238E27FC236}">
                <a16:creationId xmlns:a16="http://schemas.microsoft.com/office/drawing/2014/main" id="{2FFF4699-5BFE-6406-39A8-71688882CB51}"/>
              </a:ext>
            </a:extLst>
          </p:cNvPr>
          <p:cNvPicPr>
            <a:picLocks noChangeAspect="1"/>
          </p:cNvPicPr>
          <p:nvPr/>
        </p:nvPicPr>
        <p:blipFill>
          <a:blip r:embed="rId3"/>
          <a:stretch>
            <a:fillRect/>
          </a:stretch>
        </p:blipFill>
        <p:spPr>
          <a:xfrm>
            <a:off x="4306340" y="2346718"/>
            <a:ext cx="1270957" cy="785455"/>
          </a:xfrm>
          <a:prstGeom prst="rect">
            <a:avLst/>
          </a:prstGeom>
        </p:spPr>
      </p:pic>
      <p:sp>
        <p:nvSpPr>
          <p:cNvPr id="9" name="Text 3">
            <a:extLst>
              <a:ext uri="{FF2B5EF4-FFF2-40B4-BE49-F238E27FC236}">
                <a16:creationId xmlns:a16="http://schemas.microsoft.com/office/drawing/2014/main" id="{B090BA88-11CA-8327-91DA-6C972434C2E2}"/>
              </a:ext>
            </a:extLst>
          </p:cNvPr>
          <p:cNvSpPr/>
          <p:nvPr/>
        </p:nvSpPr>
        <p:spPr>
          <a:xfrm>
            <a:off x="5847381" y="2425363"/>
            <a:ext cx="1893213" cy="582093"/>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Phishing-as-a-Service</a:t>
            </a:r>
            <a:endParaRPr lang="en-US" sz="2200" dirty="0"/>
          </a:p>
        </p:txBody>
      </p:sp>
      <p:sp>
        <p:nvSpPr>
          <p:cNvPr id="10" name="Text 4">
            <a:extLst>
              <a:ext uri="{FF2B5EF4-FFF2-40B4-BE49-F238E27FC236}">
                <a16:creationId xmlns:a16="http://schemas.microsoft.com/office/drawing/2014/main" id="{E3BC7A6B-06AD-13BE-EC11-41774B8D29CA}"/>
              </a:ext>
            </a:extLst>
          </p:cNvPr>
          <p:cNvSpPr/>
          <p:nvPr/>
        </p:nvSpPr>
        <p:spPr>
          <a:xfrm>
            <a:off x="5847381" y="3679661"/>
            <a:ext cx="2289997" cy="1699588"/>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Pre-built kits on underground markets make attacks accessible to novice criminals, increasing frequency and variety.</a:t>
            </a:r>
            <a:endParaRPr lang="en-US" sz="1700" dirty="0"/>
          </a:p>
        </p:txBody>
      </p:sp>
      <p:pic>
        <p:nvPicPr>
          <p:cNvPr id="11" name="Image 2" descr="preencoded.png">
            <a:extLst>
              <a:ext uri="{FF2B5EF4-FFF2-40B4-BE49-F238E27FC236}">
                <a16:creationId xmlns:a16="http://schemas.microsoft.com/office/drawing/2014/main" id="{2D8E0BC4-EFA0-D60A-AE27-93C60D38A570}"/>
              </a:ext>
            </a:extLst>
          </p:cNvPr>
          <p:cNvPicPr>
            <a:picLocks noChangeAspect="1"/>
          </p:cNvPicPr>
          <p:nvPr/>
        </p:nvPicPr>
        <p:blipFill>
          <a:blip r:embed="rId4"/>
          <a:stretch>
            <a:fillRect/>
          </a:stretch>
        </p:blipFill>
        <p:spPr>
          <a:xfrm>
            <a:off x="8414143" y="2346718"/>
            <a:ext cx="1270957" cy="785455"/>
          </a:xfrm>
          <a:prstGeom prst="rect">
            <a:avLst/>
          </a:prstGeom>
        </p:spPr>
      </p:pic>
      <p:sp>
        <p:nvSpPr>
          <p:cNvPr id="12" name="Text 5">
            <a:extLst>
              <a:ext uri="{FF2B5EF4-FFF2-40B4-BE49-F238E27FC236}">
                <a16:creationId xmlns:a16="http://schemas.microsoft.com/office/drawing/2014/main" id="{DA5FE8F4-E1F8-5F5D-E0AD-1811822263F3}"/>
              </a:ext>
            </a:extLst>
          </p:cNvPr>
          <p:cNvSpPr/>
          <p:nvPr/>
        </p:nvSpPr>
        <p:spPr>
          <a:xfrm>
            <a:off x="10006198" y="2450426"/>
            <a:ext cx="1893213" cy="582093"/>
          </a:xfrm>
          <a:prstGeom prst="rect">
            <a:avLst/>
          </a:prstGeom>
          <a:noFill/>
          <a:ln/>
        </p:spPr>
        <p:txBody>
          <a:bodyPr wrap="squar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AI-crafted messages</a:t>
            </a:r>
            <a:endParaRPr lang="en-US" sz="2200" dirty="0"/>
          </a:p>
        </p:txBody>
      </p:sp>
      <p:sp>
        <p:nvSpPr>
          <p:cNvPr id="13" name="Text 6">
            <a:extLst>
              <a:ext uri="{FF2B5EF4-FFF2-40B4-BE49-F238E27FC236}">
                <a16:creationId xmlns:a16="http://schemas.microsoft.com/office/drawing/2014/main" id="{F6554690-B93F-2090-515B-60DA108FFE1A}"/>
              </a:ext>
            </a:extLst>
          </p:cNvPr>
          <p:cNvSpPr/>
          <p:nvPr/>
        </p:nvSpPr>
        <p:spPr>
          <a:xfrm>
            <a:off x="10006197" y="3679661"/>
            <a:ext cx="2185803" cy="1982852"/>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AI can generate highly convincing, grammatically flawless emails tailored to targets — making detection harder.</a:t>
            </a:r>
            <a:endParaRPr lang="en-US" sz="1700" dirty="0"/>
          </a:p>
        </p:txBody>
      </p:sp>
    </p:spTree>
    <p:extLst>
      <p:ext uri="{BB962C8B-B14F-4D97-AF65-F5344CB8AC3E}">
        <p14:creationId xmlns:p14="http://schemas.microsoft.com/office/powerpoint/2010/main" val="311713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C49ED94A-999A-CC4C-7AB7-E9DE1199CD87}"/>
              </a:ext>
            </a:extLst>
          </p:cNvPr>
          <p:cNvPicPr>
            <a:picLocks noChangeAspect="1"/>
          </p:cNvPicPr>
          <p:nvPr/>
        </p:nvPicPr>
        <p:blipFill>
          <a:blip r:embed="rId2"/>
          <a:stretch>
            <a:fillRect/>
          </a:stretch>
        </p:blipFill>
        <p:spPr>
          <a:xfrm>
            <a:off x="-7150" y="-25924"/>
            <a:ext cx="4603297" cy="6904945"/>
          </a:xfrm>
          <a:prstGeom prst="rect">
            <a:avLst/>
          </a:prstGeom>
        </p:spPr>
      </p:pic>
      <p:sp>
        <p:nvSpPr>
          <p:cNvPr id="5" name="Text 0">
            <a:extLst>
              <a:ext uri="{FF2B5EF4-FFF2-40B4-BE49-F238E27FC236}">
                <a16:creationId xmlns:a16="http://schemas.microsoft.com/office/drawing/2014/main" id="{EBF6E229-C8E0-6EB6-167F-E2B0C76663F5}"/>
              </a:ext>
            </a:extLst>
          </p:cNvPr>
          <p:cNvSpPr/>
          <p:nvPr/>
        </p:nvSpPr>
        <p:spPr>
          <a:xfrm>
            <a:off x="5043622" y="432906"/>
            <a:ext cx="6402785" cy="892241"/>
          </a:xfrm>
          <a:prstGeom prst="rect">
            <a:avLst/>
          </a:prstGeom>
          <a:noFill/>
          <a:ln/>
        </p:spPr>
        <p:txBody>
          <a:bodyPr wrap="square" lIns="0" tIns="0" rIns="0" bIns="0" rtlCol="0" anchor="t"/>
          <a:lstStyle/>
          <a:p>
            <a:pPr marL="0" indent="0" algn="l">
              <a:lnSpc>
                <a:spcPts val="4600"/>
              </a:lnSpc>
              <a:buNone/>
            </a:pPr>
            <a:r>
              <a:rPr lang="en-US" sz="3700" dirty="0">
                <a:solidFill>
                  <a:srgbClr val="1F1E1E"/>
                </a:solidFill>
                <a:latin typeface="Alexandria Semi Bold" pitchFamily="34" charset="0"/>
                <a:ea typeface="Alexandria Semi Bold" pitchFamily="34" charset="-122"/>
                <a:cs typeface="Alexandria Semi Bold" pitchFamily="34" charset="-120"/>
              </a:rPr>
              <a:t>Spotting a Phishing Attempt: Key Red Flags</a:t>
            </a:r>
            <a:endParaRPr lang="en-US" sz="3700" dirty="0"/>
          </a:p>
        </p:txBody>
      </p:sp>
      <p:sp>
        <p:nvSpPr>
          <p:cNvPr id="6" name="Shape 1">
            <a:extLst>
              <a:ext uri="{FF2B5EF4-FFF2-40B4-BE49-F238E27FC236}">
                <a16:creationId xmlns:a16="http://schemas.microsoft.com/office/drawing/2014/main" id="{E1B8602E-ACC8-E785-0CC9-CEE3B9EC2D5D}"/>
              </a:ext>
            </a:extLst>
          </p:cNvPr>
          <p:cNvSpPr/>
          <p:nvPr/>
        </p:nvSpPr>
        <p:spPr>
          <a:xfrm>
            <a:off x="4894992" y="2071659"/>
            <a:ext cx="2054686" cy="2272256"/>
          </a:xfrm>
          <a:prstGeom prst="roundRect">
            <a:avLst>
              <a:gd name="adj" fmla="val 2962"/>
            </a:avLst>
          </a:prstGeom>
          <a:solidFill>
            <a:srgbClr val="FFFAFA"/>
          </a:solidFill>
          <a:ln w="22860">
            <a:solidFill>
              <a:srgbClr val="BBC2DC"/>
            </a:solidFill>
            <a:prstDash val="solid"/>
          </a:ln>
        </p:spPr>
      </p:sp>
      <p:sp>
        <p:nvSpPr>
          <p:cNvPr id="7" name="Text 2">
            <a:extLst>
              <a:ext uri="{FF2B5EF4-FFF2-40B4-BE49-F238E27FC236}">
                <a16:creationId xmlns:a16="http://schemas.microsoft.com/office/drawing/2014/main" id="{B26C1BE9-AFE7-6676-3A1D-AB7E2E5472D9}"/>
              </a:ext>
            </a:extLst>
          </p:cNvPr>
          <p:cNvSpPr/>
          <p:nvPr/>
        </p:nvSpPr>
        <p:spPr>
          <a:xfrm>
            <a:off x="5058394" y="2125017"/>
            <a:ext cx="1891284" cy="446030"/>
          </a:xfrm>
          <a:prstGeom prst="rect">
            <a:avLst/>
          </a:prstGeom>
          <a:noFill/>
          <a:ln/>
        </p:spPr>
        <p:txBody>
          <a:bodyPr wrap="squar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Urgency &amp; pressure</a:t>
            </a:r>
            <a:endParaRPr lang="en-US" sz="1850" dirty="0"/>
          </a:p>
        </p:txBody>
      </p:sp>
      <p:sp>
        <p:nvSpPr>
          <p:cNvPr id="8" name="Text 3">
            <a:extLst>
              <a:ext uri="{FF2B5EF4-FFF2-40B4-BE49-F238E27FC236}">
                <a16:creationId xmlns:a16="http://schemas.microsoft.com/office/drawing/2014/main" id="{AD516E50-92B9-C52E-2A0F-C541BF37D0E1}"/>
              </a:ext>
            </a:extLst>
          </p:cNvPr>
          <p:cNvSpPr/>
          <p:nvPr/>
        </p:nvSpPr>
        <p:spPr>
          <a:xfrm>
            <a:off x="5043622" y="2715656"/>
            <a:ext cx="2026727" cy="1187305"/>
          </a:xfrm>
          <a:prstGeom prst="rect">
            <a:avLst/>
          </a:prstGeom>
          <a:noFill/>
          <a:ln/>
        </p:spPr>
        <p:txBody>
          <a:bodyPr wrap="square" lIns="0" tIns="0" rIns="0" bIns="0" rtlCol="0" anchor="t"/>
          <a:lstStyle/>
          <a:p>
            <a:pPr marL="0" indent="0" algn="l">
              <a:lnSpc>
                <a:spcPts val="2050"/>
              </a:lnSpc>
              <a:buNone/>
            </a:pPr>
            <a:r>
              <a:rPr lang="en-US" sz="1400" dirty="0">
                <a:solidFill>
                  <a:srgbClr val="3B3535"/>
                </a:solidFill>
                <a:latin typeface="Sora Light" pitchFamily="34" charset="0"/>
                <a:ea typeface="Sora Light" pitchFamily="34" charset="-122"/>
                <a:cs typeface="Sora Light" pitchFamily="34" charset="-120"/>
              </a:rPr>
              <a:t>Look for language demanding immediate action or threatening consequences — a classic manipulation tactic.</a:t>
            </a:r>
            <a:endParaRPr lang="en-US" sz="1400" dirty="0"/>
          </a:p>
        </p:txBody>
      </p:sp>
      <p:sp>
        <p:nvSpPr>
          <p:cNvPr id="9" name="Shape 4">
            <a:extLst>
              <a:ext uri="{FF2B5EF4-FFF2-40B4-BE49-F238E27FC236}">
                <a16:creationId xmlns:a16="http://schemas.microsoft.com/office/drawing/2014/main" id="{5EDA9F7A-82BB-CD5D-F8ED-AE848CFC280F}"/>
              </a:ext>
            </a:extLst>
          </p:cNvPr>
          <p:cNvSpPr/>
          <p:nvPr/>
        </p:nvSpPr>
        <p:spPr>
          <a:xfrm>
            <a:off x="7572956" y="2071659"/>
            <a:ext cx="2054686" cy="2272256"/>
          </a:xfrm>
          <a:prstGeom prst="roundRect">
            <a:avLst>
              <a:gd name="adj" fmla="val 2962"/>
            </a:avLst>
          </a:prstGeom>
          <a:solidFill>
            <a:srgbClr val="FFFAFA"/>
          </a:solidFill>
          <a:ln w="22860">
            <a:solidFill>
              <a:srgbClr val="BBC2DC"/>
            </a:solidFill>
            <a:prstDash val="solid"/>
          </a:ln>
        </p:spPr>
      </p:sp>
      <p:sp>
        <p:nvSpPr>
          <p:cNvPr id="10" name="Text 5">
            <a:extLst>
              <a:ext uri="{FF2B5EF4-FFF2-40B4-BE49-F238E27FC236}">
                <a16:creationId xmlns:a16="http://schemas.microsoft.com/office/drawing/2014/main" id="{8352C3B0-865E-6EAE-5DAD-98D7CD620B8A}"/>
              </a:ext>
            </a:extLst>
          </p:cNvPr>
          <p:cNvSpPr/>
          <p:nvPr/>
        </p:nvSpPr>
        <p:spPr>
          <a:xfrm>
            <a:off x="7654657" y="2234728"/>
            <a:ext cx="2054686" cy="446030"/>
          </a:xfrm>
          <a:prstGeom prst="rect">
            <a:avLst/>
          </a:prstGeom>
          <a:noFill/>
          <a:ln/>
        </p:spPr>
        <p:txBody>
          <a:bodyPr wrap="squar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Suspicious sender</a:t>
            </a:r>
            <a:endParaRPr lang="en-US" sz="1850" dirty="0"/>
          </a:p>
        </p:txBody>
      </p:sp>
      <p:sp>
        <p:nvSpPr>
          <p:cNvPr id="11" name="Text 6">
            <a:extLst>
              <a:ext uri="{FF2B5EF4-FFF2-40B4-BE49-F238E27FC236}">
                <a16:creationId xmlns:a16="http://schemas.microsoft.com/office/drawing/2014/main" id="{3800A3F1-3FB6-E583-BFFD-D18F8E1C8704}"/>
              </a:ext>
            </a:extLst>
          </p:cNvPr>
          <p:cNvSpPr/>
          <p:nvPr/>
        </p:nvSpPr>
        <p:spPr>
          <a:xfrm>
            <a:off x="7669822" y="2582661"/>
            <a:ext cx="2039521" cy="1761254"/>
          </a:xfrm>
          <a:prstGeom prst="rect">
            <a:avLst/>
          </a:prstGeom>
          <a:noFill/>
          <a:ln/>
        </p:spPr>
        <p:txBody>
          <a:bodyPr wrap="square" lIns="0" tIns="0" rIns="0" bIns="0" rtlCol="0" anchor="t"/>
          <a:lstStyle/>
          <a:p>
            <a:pPr marL="0" indent="0" algn="l">
              <a:lnSpc>
                <a:spcPts val="2050"/>
              </a:lnSpc>
              <a:buNone/>
            </a:pPr>
            <a:r>
              <a:rPr lang="en-US" sz="1400" dirty="0">
                <a:solidFill>
                  <a:srgbClr val="3B3535"/>
                </a:solidFill>
                <a:latin typeface="Sora Light" pitchFamily="34" charset="0"/>
                <a:ea typeface="Sora Light" pitchFamily="34" charset="-122"/>
                <a:cs typeface="Sora Light" pitchFamily="34" charset="-120"/>
              </a:rPr>
              <a:t>Check the full sender address (not just the display name). Small domain changes or extra characters are giveaways.</a:t>
            </a:r>
            <a:endParaRPr lang="en-US" sz="1400" dirty="0"/>
          </a:p>
        </p:txBody>
      </p:sp>
      <p:sp>
        <p:nvSpPr>
          <p:cNvPr id="12" name="Shape 7">
            <a:extLst>
              <a:ext uri="{FF2B5EF4-FFF2-40B4-BE49-F238E27FC236}">
                <a16:creationId xmlns:a16="http://schemas.microsoft.com/office/drawing/2014/main" id="{63EBFE7F-B254-C0F0-D624-F40733F0E93D}"/>
              </a:ext>
            </a:extLst>
          </p:cNvPr>
          <p:cNvSpPr/>
          <p:nvPr/>
        </p:nvSpPr>
        <p:spPr>
          <a:xfrm>
            <a:off x="9956817" y="2071659"/>
            <a:ext cx="2054686" cy="2272256"/>
          </a:xfrm>
          <a:prstGeom prst="roundRect">
            <a:avLst>
              <a:gd name="adj" fmla="val 2962"/>
            </a:avLst>
          </a:prstGeom>
          <a:solidFill>
            <a:srgbClr val="FFFAFA"/>
          </a:solidFill>
          <a:ln w="22860">
            <a:solidFill>
              <a:srgbClr val="BBC2DC"/>
            </a:solidFill>
            <a:prstDash val="solid"/>
          </a:ln>
        </p:spPr>
      </p:sp>
      <p:sp>
        <p:nvSpPr>
          <p:cNvPr id="13" name="Text 8">
            <a:extLst>
              <a:ext uri="{FF2B5EF4-FFF2-40B4-BE49-F238E27FC236}">
                <a16:creationId xmlns:a16="http://schemas.microsoft.com/office/drawing/2014/main" id="{08F38BAF-610C-6CBC-1D1B-DA5204BC741F}"/>
              </a:ext>
            </a:extLst>
          </p:cNvPr>
          <p:cNvSpPr/>
          <p:nvPr/>
        </p:nvSpPr>
        <p:spPr>
          <a:xfrm>
            <a:off x="10120219" y="2234728"/>
            <a:ext cx="1727882" cy="223015"/>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Formatting errors</a:t>
            </a:r>
            <a:endParaRPr lang="en-US" sz="1850" dirty="0"/>
          </a:p>
        </p:txBody>
      </p:sp>
      <p:sp>
        <p:nvSpPr>
          <p:cNvPr id="14" name="Text 9">
            <a:extLst>
              <a:ext uri="{FF2B5EF4-FFF2-40B4-BE49-F238E27FC236}">
                <a16:creationId xmlns:a16="http://schemas.microsoft.com/office/drawing/2014/main" id="{4D98E255-1E95-01AA-8F03-731D3C13AB5A}"/>
              </a:ext>
            </a:extLst>
          </p:cNvPr>
          <p:cNvSpPr/>
          <p:nvPr/>
        </p:nvSpPr>
        <p:spPr>
          <a:xfrm>
            <a:off x="10120219" y="2582661"/>
            <a:ext cx="1891283" cy="1495319"/>
          </a:xfrm>
          <a:prstGeom prst="rect">
            <a:avLst/>
          </a:prstGeom>
          <a:noFill/>
          <a:ln/>
        </p:spPr>
        <p:txBody>
          <a:bodyPr wrap="square" lIns="0" tIns="0" rIns="0" bIns="0" rtlCol="0" anchor="t"/>
          <a:lstStyle/>
          <a:p>
            <a:pPr marL="0" indent="0" algn="l">
              <a:lnSpc>
                <a:spcPts val="2050"/>
              </a:lnSpc>
              <a:buNone/>
            </a:pPr>
            <a:r>
              <a:rPr lang="en-US" sz="1400" dirty="0">
                <a:solidFill>
                  <a:srgbClr val="3B3535"/>
                </a:solidFill>
                <a:latin typeface="Sora Light" pitchFamily="34" charset="0"/>
                <a:ea typeface="Sora Light" pitchFamily="34" charset="-122"/>
                <a:cs typeface="Sora Light" pitchFamily="34" charset="-120"/>
              </a:rPr>
              <a:t>Poor spelling, odd punctuation or inconsistent branding can signal a fraudulent message.</a:t>
            </a:r>
            <a:endParaRPr lang="en-US" sz="1400" dirty="0"/>
          </a:p>
        </p:txBody>
      </p:sp>
      <p:sp>
        <p:nvSpPr>
          <p:cNvPr id="15" name="Shape 10">
            <a:extLst>
              <a:ext uri="{FF2B5EF4-FFF2-40B4-BE49-F238E27FC236}">
                <a16:creationId xmlns:a16="http://schemas.microsoft.com/office/drawing/2014/main" id="{956625DD-DD40-4F6F-B3CA-082FF71355DB}"/>
              </a:ext>
            </a:extLst>
          </p:cNvPr>
          <p:cNvSpPr/>
          <p:nvPr/>
        </p:nvSpPr>
        <p:spPr>
          <a:xfrm>
            <a:off x="4928993" y="4971239"/>
            <a:ext cx="7082509" cy="991771"/>
          </a:xfrm>
          <a:prstGeom prst="roundRect">
            <a:avLst>
              <a:gd name="adj" fmla="val 5743"/>
            </a:avLst>
          </a:prstGeom>
          <a:solidFill>
            <a:srgbClr val="FFFAFA"/>
          </a:solidFill>
          <a:ln w="22860">
            <a:solidFill>
              <a:srgbClr val="BBC2DC"/>
            </a:solidFill>
            <a:prstDash val="solid"/>
          </a:ln>
        </p:spPr>
      </p:sp>
      <p:sp>
        <p:nvSpPr>
          <p:cNvPr id="16" name="Text 11">
            <a:extLst>
              <a:ext uri="{FF2B5EF4-FFF2-40B4-BE49-F238E27FC236}">
                <a16:creationId xmlns:a16="http://schemas.microsoft.com/office/drawing/2014/main" id="{A934636A-2F3D-93BE-AE36-FA1ACC83D8A2}"/>
              </a:ext>
            </a:extLst>
          </p:cNvPr>
          <p:cNvSpPr/>
          <p:nvPr/>
        </p:nvSpPr>
        <p:spPr>
          <a:xfrm>
            <a:off x="5058394" y="5017957"/>
            <a:ext cx="1906253" cy="223015"/>
          </a:xfrm>
          <a:prstGeom prst="rect">
            <a:avLst/>
          </a:prstGeom>
          <a:noFill/>
          <a:ln/>
        </p:spPr>
        <p:txBody>
          <a:bodyPr wrap="none" lIns="0" tIns="0" rIns="0" bIns="0" rtlCol="0" anchor="t"/>
          <a:lstStyle/>
          <a:p>
            <a:pPr marL="0" indent="0" algn="l">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Verify links</a:t>
            </a:r>
            <a:endParaRPr lang="en-US" sz="1850" dirty="0"/>
          </a:p>
        </p:txBody>
      </p:sp>
      <p:sp>
        <p:nvSpPr>
          <p:cNvPr id="17" name="Text 12">
            <a:extLst>
              <a:ext uri="{FF2B5EF4-FFF2-40B4-BE49-F238E27FC236}">
                <a16:creationId xmlns:a16="http://schemas.microsoft.com/office/drawing/2014/main" id="{477C4164-8C1F-3CA9-0D47-033EBD61B3E5}"/>
              </a:ext>
            </a:extLst>
          </p:cNvPr>
          <p:cNvSpPr/>
          <p:nvPr/>
        </p:nvSpPr>
        <p:spPr>
          <a:xfrm>
            <a:off x="5416552" y="5338656"/>
            <a:ext cx="6367493" cy="529640"/>
          </a:xfrm>
          <a:prstGeom prst="rect">
            <a:avLst/>
          </a:prstGeom>
          <a:noFill/>
          <a:ln/>
        </p:spPr>
        <p:txBody>
          <a:bodyPr wrap="square" lIns="0" tIns="0" rIns="0" bIns="0" rtlCol="0" anchor="t"/>
          <a:lstStyle/>
          <a:p>
            <a:pPr marL="0" indent="0" algn="l">
              <a:lnSpc>
                <a:spcPts val="2050"/>
              </a:lnSpc>
              <a:buNone/>
            </a:pPr>
            <a:r>
              <a:rPr lang="en-US" sz="1400" dirty="0">
                <a:solidFill>
                  <a:srgbClr val="3B3535"/>
                </a:solidFill>
                <a:latin typeface="Sora Light" pitchFamily="34" charset="0"/>
                <a:ea typeface="Sora Light" pitchFamily="34" charset="-122"/>
                <a:cs typeface="Sora Light" pitchFamily="34" charset="-120"/>
              </a:rPr>
              <a:t>Hover over links (desktop) to reveal the destination URL; on mobile, press-and-hold links to preview. Never assume a link matches its visible text.</a:t>
            </a:r>
            <a:endParaRPr lang="en-US" sz="1400" dirty="0"/>
          </a:p>
        </p:txBody>
      </p:sp>
    </p:spTree>
    <p:extLst>
      <p:ext uri="{BB962C8B-B14F-4D97-AF65-F5344CB8AC3E}">
        <p14:creationId xmlns:p14="http://schemas.microsoft.com/office/powerpoint/2010/main" val="74991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0" descr="preencoded.png">
            <a:extLst>
              <a:ext uri="{FF2B5EF4-FFF2-40B4-BE49-F238E27FC236}">
                <a16:creationId xmlns:a16="http://schemas.microsoft.com/office/drawing/2014/main" id="{83815ED0-CD76-E95A-8DF6-B8C5A9730566}"/>
              </a:ext>
            </a:extLst>
          </p:cNvPr>
          <p:cNvPicPr>
            <a:picLocks noChangeAspect="1"/>
          </p:cNvPicPr>
          <p:nvPr/>
        </p:nvPicPr>
        <p:blipFill>
          <a:blip r:embed="rId2"/>
          <a:stretch>
            <a:fillRect/>
          </a:stretch>
        </p:blipFill>
        <p:spPr>
          <a:xfrm>
            <a:off x="245467" y="2594189"/>
            <a:ext cx="7446663" cy="2794240"/>
          </a:xfrm>
          <a:prstGeom prst="rect">
            <a:avLst/>
          </a:prstGeom>
        </p:spPr>
      </p:pic>
      <p:sp>
        <p:nvSpPr>
          <p:cNvPr id="22" name="Text 0">
            <a:extLst>
              <a:ext uri="{FF2B5EF4-FFF2-40B4-BE49-F238E27FC236}">
                <a16:creationId xmlns:a16="http://schemas.microsoft.com/office/drawing/2014/main" id="{2B4F73AD-2EB4-D439-BD3E-B73922BA12B7}"/>
              </a:ext>
            </a:extLst>
          </p:cNvPr>
          <p:cNvSpPr/>
          <p:nvPr/>
        </p:nvSpPr>
        <p:spPr>
          <a:xfrm>
            <a:off x="6339867" y="4561389"/>
            <a:ext cx="902984" cy="318091"/>
          </a:xfrm>
          <a:prstGeom prst="rect">
            <a:avLst/>
          </a:prstGeom>
          <a:noFill/>
          <a:ln/>
        </p:spPr>
        <p:txBody>
          <a:bodyPr wrap="square" lIns="0" tIns="0" rIns="0" bIns="0" rtlCol="0" anchor="t"/>
          <a:lstStyle/>
          <a:p>
            <a:pPr marL="0" indent="0" algn="ctr">
              <a:lnSpc>
                <a:spcPts val="1750"/>
              </a:lnSpc>
              <a:buNone/>
            </a:pPr>
            <a:r>
              <a:rPr lang="en-US" sz="1400" dirty="0">
                <a:solidFill>
                  <a:srgbClr val="3B3535"/>
                </a:solidFill>
                <a:latin typeface="Alexandria Semi Bold" pitchFamily="34" charset="0"/>
                <a:ea typeface="Alexandria Semi Bold" pitchFamily="34" charset="-122"/>
                <a:cs typeface="Alexandria Semi Bold" pitchFamily="34" charset="-120"/>
              </a:rPr>
              <a:t>Data Exfiltration</a:t>
            </a:r>
            <a:endParaRPr lang="en-US" sz="1400" dirty="0"/>
          </a:p>
        </p:txBody>
      </p:sp>
      <p:sp>
        <p:nvSpPr>
          <p:cNvPr id="24" name="Text 1">
            <a:extLst>
              <a:ext uri="{FF2B5EF4-FFF2-40B4-BE49-F238E27FC236}">
                <a16:creationId xmlns:a16="http://schemas.microsoft.com/office/drawing/2014/main" id="{B3185C51-890A-3711-3FAD-6CF0449230FA}"/>
              </a:ext>
            </a:extLst>
          </p:cNvPr>
          <p:cNvSpPr/>
          <p:nvPr/>
        </p:nvSpPr>
        <p:spPr>
          <a:xfrm>
            <a:off x="4924742" y="4561389"/>
            <a:ext cx="902984" cy="318091"/>
          </a:xfrm>
          <a:prstGeom prst="rect">
            <a:avLst/>
          </a:prstGeom>
          <a:noFill/>
          <a:ln/>
        </p:spPr>
        <p:txBody>
          <a:bodyPr wrap="square" lIns="0" tIns="0" rIns="0" bIns="0" rtlCol="0" anchor="t"/>
          <a:lstStyle/>
          <a:p>
            <a:pPr marL="0" indent="0" algn="ctr">
              <a:lnSpc>
                <a:spcPts val="1750"/>
              </a:lnSpc>
              <a:buNone/>
            </a:pPr>
            <a:r>
              <a:rPr lang="en-US" sz="1400" dirty="0">
                <a:solidFill>
                  <a:srgbClr val="3B3535"/>
                </a:solidFill>
                <a:latin typeface="Alexandria Semi Bold" pitchFamily="34" charset="0"/>
                <a:ea typeface="Alexandria Semi Bold" pitchFamily="34" charset="-122"/>
                <a:cs typeface="Alexandria Semi Bold" pitchFamily="34" charset="-120"/>
              </a:rPr>
              <a:t>Unauthorized Access</a:t>
            </a:r>
            <a:endParaRPr lang="en-US" sz="1400" dirty="0"/>
          </a:p>
        </p:txBody>
      </p:sp>
      <p:sp>
        <p:nvSpPr>
          <p:cNvPr id="26" name="Text 2">
            <a:extLst>
              <a:ext uri="{FF2B5EF4-FFF2-40B4-BE49-F238E27FC236}">
                <a16:creationId xmlns:a16="http://schemas.microsoft.com/office/drawing/2014/main" id="{674DC0F8-28D8-8760-4DE9-BC35C93BEC9D}"/>
              </a:ext>
            </a:extLst>
          </p:cNvPr>
          <p:cNvSpPr/>
          <p:nvPr/>
        </p:nvSpPr>
        <p:spPr>
          <a:xfrm>
            <a:off x="3517307" y="4561389"/>
            <a:ext cx="902984" cy="318091"/>
          </a:xfrm>
          <a:prstGeom prst="rect">
            <a:avLst/>
          </a:prstGeom>
          <a:noFill/>
          <a:ln/>
        </p:spPr>
        <p:txBody>
          <a:bodyPr wrap="square" lIns="0" tIns="0" rIns="0" bIns="0" rtlCol="0" anchor="t"/>
          <a:lstStyle/>
          <a:p>
            <a:pPr marL="0" indent="0" algn="ctr">
              <a:lnSpc>
                <a:spcPts val="1750"/>
              </a:lnSpc>
              <a:buNone/>
            </a:pPr>
            <a:r>
              <a:rPr lang="en-US" sz="1400" dirty="0">
                <a:solidFill>
                  <a:srgbClr val="3B3535"/>
                </a:solidFill>
                <a:latin typeface="Alexandria Semi Bold" pitchFamily="34" charset="0"/>
                <a:ea typeface="Alexandria Semi Bold" pitchFamily="34" charset="-122"/>
                <a:cs typeface="Alexandria Semi Bold" pitchFamily="34" charset="-120"/>
              </a:rPr>
              <a:t>Credentials Stolen</a:t>
            </a:r>
            <a:endParaRPr lang="en-US" sz="1400" dirty="0"/>
          </a:p>
        </p:txBody>
      </p:sp>
      <p:sp>
        <p:nvSpPr>
          <p:cNvPr id="28" name="Text 3">
            <a:extLst>
              <a:ext uri="{FF2B5EF4-FFF2-40B4-BE49-F238E27FC236}">
                <a16:creationId xmlns:a16="http://schemas.microsoft.com/office/drawing/2014/main" id="{6872DA66-11A9-DE1E-F046-03E9F4A71D31}"/>
              </a:ext>
            </a:extLst>
          </p:cNvPr>
          <p:cNvSpPr/>
          <p:nvPr/>
        </p:nvSpPr>
        <p:spPr>
          <a:xfrm>
            <a:off x="2109873" y="4675191"/>
            <a:ext cx="902984" cy="159045"/>
          </a:xfrm>
          <a:prstGeom prst="rect">
            <a:avLst/>
          </a:prstGeom>
          <a:noFill/>
          <a:ln/>
        </p:spPr>
        <p:txBody>
          <a:bodyPr wrap="none" lIns="0" tIns="0" rIns="0" bIns="0" rtlCol="0" anchor="t"/>
          <a:lstStyle/>
          <a:p>
            <a:pPr marL="0" indent="0" algn="ctr">
              <a:lnSpc>
                <a:spcPts val="1750"/>
              </a:lnSpc>
              <a:buNone/>
            </a:pPr>
            <a:r>
              <a:rPr lang="en-US" sz="1400" dirty="0">
                <a:solidFill>
                  <a:srgbClr val="3B3535"/>
                </a:solidFill>
                <a:latin typeface="Alexandria Semi Bold" pitchFamily="34" charset="0"/>
                <a:ea typeface="Alexandria Semi Bold" pitchFamily="34" charset="-122"/>
                <a:cs typeface="Alexandria Semi Bold" pitchFamily="34" charset="-120"/>
              </a:rPr>
              <a:t>Fake Login</a:t>
            </a:r>
            <a:endParaRPr lang="en-US" sz="1400" dirty="0"/>
          </a:p>
        </p:txBody>
      </p:sp>
      <p:sp>
        <p:nvSpPr>
          <p:cNvPr id="30" name="Text 4">
            <a:extLst>
              <a:ext uri="{FF2B5EF4-FFF2-40B4-BE49-F238E27FC236}">
                <a16:creationId xmlns:a16="http://schemas.microsoft.com/office/drawing/2014/main" id="{CCCDCA8A-BFB9-1278-5AB8-9673B62ED7EC}"/>
              </a:ext>
            </a:extLst>
          </p:cNvPr>
          <p:cNvSpPr/>
          <p:nvPr/>
        </p:nvSpPr>
        <p:spPr>
          <a:xfrm>
            <a:off x="671675" y="4561389"/>
            <a:ext cx="902984" cy="318091"/>
          </a:xfrm>
          <a:prstGeom prst="rect">
            <a:avLst/>
          </a:prstGeom>
          <a:noFill/>
          <a:ln/>
        </p:spPr>
        <p:txBody>
          <a:bodyPr wrap="square" lIns="0" tIns="0" rIns="0" bIns="0" rtlCol="0" anchor="t"/>
          <a:lstStyle/>
          <a:p>
            <a:pPr marL="0" indent="0" algn="ctr">
              <a:lnSpc>
                <a:spcPts val="1750"/>
              </a:lnSpc>
              <a:buNone/>
            </a:pPr>
            <a:r>
              <a:rPr lang="en-US" sz="1400" dirty="0">
                <a:solidFill>
                  <a:srgbClr val="3B3535"/>
                </a:solidFill>
                <a:latin typeface="Alexandria Semi Bold" pitchFamily="34" charset="0"/>
                <a:ea typeface="Alexandria Semi Bold" pitchFamily="34" charset="-122"/>
                <a:cs typeface="Alexandria Semi Bold" pitchFamily="34" charset="-120"/>
              </a:rPr>
              <a:t>Phishing Email</a:t>
            </a:r>
            <a:endParaRPr lang="en-US" sz="1400" dirty="0"/>
          </a:p>
        </p:txBody>
      </p:sp>
      <p:sp>
        <p:nvSpPr>
          <p:cNvPr id="31" name="Text 5">
            <a:extLst>
              <a:ext uri="{FF2B5EF4-FFF2-40B4-BE49-F238E27FC236}">
                <a16:creationId xmlns:a16="http://schemas.microsoft.com/office/drawing/2014/main" id="{DC6DA102-FCF1-930B-B569-4AD6DD3B8929}"/>
              </a:ext>
            </a:extLst>
          </p:cNvPr>
          <p:cNvSpPr/>
          <p:nvPr/>
        </p:nvSpPr>
        <p:spPr>
          <a:xfrm>
            <a:off x="7842187" y="426719"/>
            <a:ext cx="4110327" cy="1844800"/>
          </a:xfrm>
          <a:prstGeom prst="rect">
            <a:avLst/>
          </a:prstGeom>
          <a:noFill/>
          <a:ln/>
        </p:spPr>
        <p:txBody>
          <a:bodyPr wrap="square" lIns="0" tIns="0" rIns="0" bIns="0" rtlCol="0" anchor="t"/>
          <a:lstStyle/>
          <a:p>
            <a:pPr marL="0" indent="0" algn="l">
              <a:lnSpc>
                <a:spcPts val="4150"/>
              </a:lnSpc>
              <a:buNone/>
            </a:pPr>
            <a:r>
              <a:rPr lang="en-US" sz="3300" dirty="0">
                <a:solidFill>
                  <a:srgbClr val="1F1E1E"/>
                </a:solidFill>
                <a:latin typeface="Alexandria Semi Bold" pitchFamily="34" charset="0"/>
                <a:ea typeface="Alexandria Semi Bold" pitchFamily="34" charset="-122"/>
                <a:cs typeface="Alexandria Semi Bold" pitchFamily="34" charset="-120"/>
              </a:rPr>
              <a:t>Real-World Example: Microsoft 365 Phishing Campaign</a:t>
            </a:r>
            <a:endParaRPr lang="en-US" sz="3300" dirty="0"/>
          </a:p>
        </p:txBody>
      </p:sp>
      <p:sp>
        <p:nvSpPr>
          <p:cNvPr id="32" name="Text 6">
            <a:extLst>
              <a:ext uri="{FF2B5EF4-FFF2-40B4-BE49-F238E27FC236}">
                <a16:creationId xmlns:a16="http://schemas.microsoft.com/office/drawing/2014/main" id="{4BAFDE70-C0A2-5C87-BF25-4F63D2E68D1C}"/>
              </a:ext>
            </a:extLst>
          </p:cNvPr>
          <p:cNvSpPr/>
          <p:nvPr/>
        </p:nvSpPr>
        <p:spPr>
          <a:xfrm>
            <a:off x="8141687" y="2271519"/>
            <a:ext cx="3804845" cy="2289870"/>
          </a:xfrm>
          <a:prstGeom prst="rect">
            <a:avLst/>
          </a:prstGeom>
          <a:noFill/>
          <a:ln/>
        </p:spPr>
        <p:txBody>
          <a:bodyPr wrap="square" lIns="0" tIns="0" rIns="0" bIns="0" rtlCol="0" anchor="t"/>
          <a:lstStyle/>
          <a:p>
            <a:pPr marL="0" indent="0" algn="l">
              <a:lnSpc>
                <a:spcPts val="1750"/>
              </a:lnSpc>
              <a:buNone/>
            </a:pPr>
            <a:r>
              <a:rPr lang="en-US" dirty="0">
                <a:solidFill>
                  <a:srgbClr val="3B3535"/>
                </a:solidFill>
                <a:latin typeface="Sora Light" pitchFamily="34" charset="0"/>
                <a:ea typeface="Sora Light" pitchFamily="34" charset="-122"/>
                <a:cs typeface="Sora Light" pitchFamily="34" charset="-120"/>
              </a:rPr>
              <a:t>Attackers sent convincing login prompts to thousands of users, harvesting credentials and gaining unauthorised access. Consequences included data exposure and account misuse. The incident underscores the importance of multi-factor authentication (MFA) and rapid reporting.</a:t>
            </a:r>
            <a:endParaRPr lang="en-US" dirty="0"/>
          </a:p>
        </p:txBody>
      </p:sp>
      <p:sp>
        <p:nvSpPr>
          <p:cNvPr id="33" name="Shape 7">
            <a:extLst>
              <a:ext uri="{FF2B5EF4-FFF2-40B4-BE49-F238E27FC236}">
                <a16:creationId xmlns:a16="http://schemas.microsoft.com/office/drawing/2014/main" id="{90891BDB-579C-F0B9-A9E3-0A74C077167C}"/>
              </a:ext>
            </a:extLst>
          </p:cNvPr>
          <p:cNvSpPr/>
          <p:nvPr/>
        </p:nvSpPr>
        <p:spPr>
          <a:xfrm>
            <a:off x="7823997" y="4856559"/>
            <a:ext cx="4110327" cy="1217670"/>
          </a:xfrm>
          <a:prstGeom prst="roundRect">
            <a:avLst>
              <a:gd name="adj" fmla="val 5434"/>
            </a:avLst>
          </a:prstGeom>
          <a:solidFill>
            <a:srgbClr val="C0CAF2"/>
          </a:solidFill>
          <a:ln/>
        </p:spPr>
      </p:sp>
      <p:pic>
        <p:nvPicPr>
          <p:cNvPr id="34" name="Image 6" descr="preencoded.png">
            <a:extLst>
              <a:ext uri="{FF2B5EF4-FFF2-40B4-BE49-F238E27FC236}">
                <a16:creationId xmlns:a16="http://schemas.microsoft.com/office/drawing/2014/main" id="{4BECBEC7-FEA3-4608-5198-4CE687FB649E}"/>
              </a:ext>
            </a:extLst>
          </p:cNvPr>
          <p:cNvPicPr>
            <a:picLocks noChangeAspect="1"/>
          </p:cNvPicPr>
          <p:nvPr/>
        </p:nvPicPr>
        <p:blipFill>
          <a:blip r:embed="rId3"/>
          <a:stretch>
            <a:fillRect/>
          </a:stretch>
        </p:blipFill>
        <p:spPr>
          <a:xfrm>
            <a:off x="8005958" y="5323894"/>
            <a:ext cx="471568" cy="377032"/>
          </a:xfrm>
          <a:prstGeom prst="rect">
            <a:avLst/>
          </a:prstGeom>
        </p:spPr>
      </p:pic>
      <p:sp>
        <p:nvSpPr>
          <p:cNvPr id="35" name="Text 8">
            <a:extLst>
              <a:ext uri="{FF2B5EF4-FFF2-40B4-BE49-F238E27FC236}">
                <a16:creationId xmlns:a16="http://schemas.microsoft.com/office/drawing/2014/main" id="{546C655F-1E24-D4DB-E902-30DA21D7626B}"/>
              </a:ext>
            </a:extLst>
          </p:cNvPr>
          <p:cNvSpPr/>
          <p:nvPr/>
        </p:nvSpPr>
        <p:spPr>
          <a:xfrm>
            <a:off x="8779243" y="5075931"/>
            <a:ext cx="2879357" cy="802355"/>
          </a:xfrm>
          <a:prstGeom prst="rect">
            <a:avLst/>
          </a:prstGeom>
          <a:noFill/>
          <a:ln/>
        </p:spPr>
        <p:txBody>
          <a:bodyPr wrap="square" lIns="0" tIns="0" rIns="0" bIns="0" rtlCol="0" anchor="t"/>
          <a:lstStyle/>
          <a:p>
            <a:pPr marL="0" indent="0" algn="l">
              <a:lnSpc>
                <a:spcPts val="1750"/>
              </a:lnSpc>
              <a:buNone/>
            </a:pPr>
            <a:r>
              <a:rPr lang="en-US" sz="1250" dirty="0">
                <a:solidFill>
                  <a:srgbClr val="000000"/>
                </a:solidFill>
                <a:latin typeface="Sora Light" pitchFamily="34" charset="0"/>
                <a:ea typeface="Sora Light" pitchFamily="34" charset="-122"/>
                <a:cs typeface="Sora Light" pitchFamily="34" charset="-120"/>
              </a:rPr>
              <a:t>Enable MFA and report suspicious login prompts immediately — this stops stolen credentials from granting access.</a:t>
            </a:r>
            <a:endParaRPr lang="en-US" sz="1250" dirty="0"/>
          </a:p>
        </p:txBody>
      </p:sp>
    </p:spTree>
    <p:extLst>
      <p:ext uri="{BB962C8B-B14F-4D97-AF65-F5344CB8AC3E}">
        <p14:creationId xmlns:p14="http://schemas.microsoft.com/office/powerpoint/2010/main" val="149310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88C13815-F2E9-02D3-F3C0-78456C20F5B4}"/>
              </a:ext>
            </a:extLst>
          </p:cNvPr>
          <p:cNvPicPr>
            <a:picLocks noChangeAspect="1"/>
          </p:cNvPicPr>
          <p:nvPr/>
        </p:nvPicPr>
        <p:blipFill>
          <a:blip r:embed="rId2"/>
          <a:stretch>
            <a:fillRect/>
          </a:stretch>
        </p:blipFill>
        <p:spPr>
          <a:xfrm>
            <a:off x="5767" y="-45693"/>
            <a:ext cx="4602462" cy="6903693"/>
          </a:xfrm>
          <a:prstGeom prst="rect">
            <a:avLst/>
          </a:prstGeom>
        </p:spPr>
      </p:pic>
      <p:sp>
        <p:nvSpPr>
          <p:cNvPr id="5" name="Text 0">
            <a:extLst>
              <a:ext uri="{FF2B5EF4-FFF2-40B4-BE49-F238E27FC236}">
                <a16:creationId xmlns:a16="http://schemas.microsoft.com/office/drawing/2014/main" id="{B174B5E1-C066-F472-0488-5F8EEE67DF08}"/>
              </a:ext>
            </a:extLst>
          </p:cNvPr>
          <p:cNvSpPr/>
          <p:nvPr/>
        </p:nvSpPr>
        <p:spPr>
          <a:xfrm>
            <a:off x="4839772" y="89943"/>
            <a:ext cx="6706933" cy="940991"/>
          </a:xfrm>
          <a:prstGeom prst="rect">
            <a:avLst/>
          </a:prstGeom>
          <a:noFill/>
          <a:ln/>
        </p:spPr>
        <p:txBody>
          <a:bodyPr wrap="square" lIns="0" tIns="0" rIns="0" bIns="0" rtlCol="0" anchor="t"/>
          <a:lstStyle/>
          <a:p>
            <a:pPr marL="0" indent="0" algn="l">
              <a:lnSpc>
                <a:spcPts val="4400"/>
              </a:lnSpc>
              <a:buNone/>
            </a:pPr>
            <a:r>
              <a:rPr lang="en-US" sz="3550" dirty="0">
                <a:solidFill>
                  <a:srgbClr val="1F1E1E"/>
                </a:solidFill>
                <a:latin typeface="Alexandria Semi Bold" pitchFamily="34" charset="0"/>
                <a:ea typeface="Alexandria Semi Bold" pitchFamily="34" charset="-122"/>
                <a:cs typeface="Alexandria Semi Bold" pitchFamily="34" charset="-120"/>
              </a:rPr>
              <a:t>Protecting Yourself and Your Organisation</a:t>
            </a:r>
            <a:endParaRPr lang="en-US" sz="3550" dirty="0"/>
          </a:p>
        </p:txBody>
      </p:sp>
      <p:sp>
        <p:nvSpPr>
          <p:cNvPr id="6" name="Shape 1">
            <a:extLst>
              <a:ext uri="{FF2B5EF4-FFF2-40B4-BE49-F238E27FC236}">
                <a16:creationId xmlns:a16="http://schemas.microsoft.com/office/drawing/2014/main" id="{30601A18-69CF-334E-FF0C-771670993B43}"/>
              </a:ext>
            </a:extLst>
          </p:cNvPr>
          <p:cNvSpPr/>
          <p:nvPr/>
        </p:nvSpPr>
        <p:spPr>
          <a:xfrm>
            <a:off x="4836652" y="1407203"/>
            <a:ext cx="144880" cy="999332"/>
          </a:xfrm>
          <a:prstGeom prst="roundRect">
            <a:avLst>
              <a:gd name="adj" fmla="val 42026"/>
            </a:avLst>
          </a:prstGeom>
          <a:solidFill>
            <a:srgbClr val="D5DCF6"/>
          </a:solidFill>
          <a:ln w="7620">
            <a:solidFill>
              <a:srgbClr val="BBC2DC"/>
            </a:solidFill>
            <a:prstDash val="solid"/>
          </a:ln>
        </p:spPr>
      </p:sp>
      <p:sp>
        <p:nvSpPr>
          <p:cNvPr id="7" name="Text 2">
            <a:extLst>
              <a:ext uri="{FF2B5EF4-FFF2-40B4-BE49-F238E27FC236}">
                <a16:creationId xmlns:a16="http://schemas.microsoft.com/office/drawing/2014/main" id="{3051C542-5789-EE0E-F4C7-4E7590E201AC}"/>
              </a:ext>
            </a:extLst>
          </p:cNvPr>
          <p:cNvSpPr/>
          <p:nvPr/>
        </p:nvSpPr>
        <p:spPr>
          <a:xfrm>
            <a:off x="5024864" y="1455085"/>
            <a:ext cx="2119821" cy="235248"/>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Think before you click</a:t>
            </a:r>
            <a:endParaRPr lang="en-US" sz="1750" dirty="0"/>
          </a:p>
        </p:txBody>
      </p:sp>
      <p:sp>
        <p:nvSpPr>
          <p:cNvPr id="8" name="Text 3">
            <a:extLst>
              <a:ext uri="{FF2B5EF4-FFF2-40B4-BE49-F238E27FC236}">
                <a16:creationId xmlns:a16="http://schemas.microsoft.com/office/drawing/2014/main" id="{F915189E-FB1E-2D88-FF3B-08E1C930982C}"/>
              </a:ext>
            </a:extLst>
          </p:cNvPr>
          <p:cNvSpPr/>
          <p:nvPr/>
        </p:nvSpPr>
        <p:spPr>
          <a:xfrm>
            <a:off x="5374397" y="1818939"/>
            <a:ext cx="6811835" cy="410170"/>
          </a:xfrm>
          <a:prstGeom prst="rect">
            <a:avLst/>
          </a:prstGeom>
          <a:noFill/>
          <a:ln/>
        </p:spPr>
        <p:txBody>
          <a:bodyPr wrap="square" lIns="0" tIns="0" rIns="0" bIns="0" rtlCol="0" anchor="t"/>
          <a:lstStyle/>
          <a:p>
            <a:pPr marL="0" indent="0" algn="l">
              <a:lnSpc>
                <a:spcPts val="1900"/>
              </a:lnSpc>
              <a:buNone/>
            </a:pPr>
            <a:r>
              <a:rPr lang="en-US" sz="1350" dirty="0">
                <a:solidFill>
                  <a:srgbClr val="3B3535"/>
                </a:solidFill>
                <a:latin typeface="Sora Light" pitchFamily="34" charset="0"/>
                <a:ea typeface="Sora Light" pitchFamily="34" charset="-122"/>
                <a:cs typeface="Sora Light" pitchFamily="34" charset="-120"/>
              </a:rPr>
              <a:t>Pause on unexpected messages. Verify via a separate channel (phone call, official app) before acting on requests.</a:t>
            </a:r>
            <a:endParaRPr lang="en-US" sz="1350" dirty="0"/>
          </a:p>
        </p:txBody>
      </p:sp>
      <p:sp>
        <p:nvSpPr>
          <p:cNvPr id="9" name="Shape 4">
            <a:extLst>
              <a:ext uri="{FF2B5EF4-FFF2-40B4-BE49-F238E27FC236}">
                <a16:creationId xmlns:a16="http://schemas.microsoft.com/office/drawing/2014/main" id="{EC37F88E-7B28-90D8-DB17-B0E57B306D20}"/>
              </a:ext>
            </a:extLst>
          </p:cNvPr>
          <p:cNvSpPr/>
          <p:nvPr/>
        </p:nvSpPr>
        <p:spPr>
          <a:xfrm>
            <a:off x="5137516" y="2733399"/>
            <a:ext cx="144880" cy="999332"/>
          </a:xfrm>
          <a:prstGeom prst="roundRect">
            <a:avLst>
              <a:gd name="adj" fmla="val 42026"/>
            </a:avLst>
          </a:prstGeom>
          <a:solidFill>
            <a:srgbClr val="D5DCF6"/>
          </a:solidFill>
          <a:ln w="7620">
            <a:solidFill>
              <a:srgbClr val="BBC2DC"/>
            </a:solidFill>
            <a:prstDash val="solid"/>
          </a:ln>
        </p:spPr>
      </p:sp>
      <p:sp>
        <p:nvSpPr>
          <p:cNvPr id="10" name="Text 5">
            <a:extLst>
              <a:ext uri="{FF2B5EF4-FFF2-40B4-BE49-F238E27FC236}">
                <a16:creationId xmlns:a16="http://schemas.microsoft.com/office/drawing/2014/main" id="{F9972944-77CB-8FE4-E0D2-DA1C09D87609}"/>
              </a:ext>
            </a:extLst>
          </p:cNvPr>
          <p:cNvSpPr/>
          <p:nvPr/>
        </p:nvSpPr>
        <p:spPr>
          <a:xfrm>
            <a:off x="5407056" y="2733399"/>
            <a:ext cx="1907477" cy="235248"/>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Verify &amp; confirm</a:t>
            </a:r>
            <a:endParaRPr lang="en-US" sz="1750" dirty="0"/>
          </a:p>
        </p:txBody>
      </p:sp>
      <p:sp>
        <p:nvSpPr>
          <p:cNvPr id="11" name="Text 6">
            <a:extLst>
              <a:ext uri="{FF2B5EF4-FFF2-40B4-BE49-F238E27FC236}">
                <a16:creationId xmlns:a16="http://schemas.microsoft.com/office/drawing/2014/main" id="{E08BA9A9-2884-4E09-52F6-BBAB707B3075}"/>
              </a:ext>
            </a:extLst>
          </p:cNvPr>
          <p:cNvSpPr/>
          <p:nvPr/>
        </p:nvSpPr>
        <p:spPr>
          <a:xfrm>
            <a:off x="5744800" y="3119619"/>
            <a:ext cx="6229864" cy="410170"/>
          </a:xfrm>
          <a:prstGeom prst="rect">
            <a:avLst/>
          </a:prstGeom>
          <a:noFill/>
          <a:ln/>
        </p:spPr>
        <p:txBody>
          <a:bodyPr wrap="square" lIns="0" tIns="0" rIns="0" bIns="0" rtlCol="0" anchor="t"/>
          <a:lstStyle/>
          <a:p>
            <a:pPr marL="0" indent="0" algn="l">
              <a:lnSpc>
                <a:spcPts val="1900"/>
              </a:lnSpc>
              <a:buNone/>
            </a:pPr>
            <a:r>
              <a:rPr lang="en-US" sz="1350" dirty="0">
                <a:solidFill>
                  <a:srgbClr val="3B3535"/>
                </a:solidFill>
                <a:latin typeface="Sora Light" pitchFamily="34" charset="0"/>
                <a:ea typeface="Sora Light" pitchFamily="34" charset="-122"/>
                <a:cs typeface="Sora Light" pitchFamily="34" charset="-120"/>
              </a:rPr>
              <a:t>Contact the sender using known contact details rather than reply or using info in the suspicious message.</a:t>
            </a:r>
            <a:endParaRPr lang="en-US" sz="1350" dirty="0"/>
          </a:p>
        </p:txBody>
      </p:sp>
      <p:sp>
        <p:nvSpPr>
          <p:cNvPr id="12" name="Shape 7">
            <a:extLst>
              <a:ext uri="{FF2B5EF4-FFF2-40B4-BE49-F238E27FC236}">
                <a16:creationId xmlns:a16="http://schemas.microsoft.com/office/drawing/2014/main" id="{31E94360-618D-5CFE-9F65-8D06D30B058A}"/>
              </a:ext>
            </a:extLst>
          </p:cNvPr>
          <p:cNvSpPr/>
          <p:nvPr/>
        </p:nvSpPr>
        <p:spPr>
          <a:xfrm>
            <a:off x="5137516" y="4105647"/>
            <a:ext cx="144880" cy="999332"/>
          </a:xfrm>
          <a:prstGeom prst="roundRect">
            <a:avLst>
              <a:gd name="adj" fmla="val 42026"/>
            </a:avLst>
          </a:prstGeom>
          <a:solidFill>
            <a:srgbClr val="D5DCF6"/>
          </a:solidFill>
          <a:ln w="7620">
            <a:solidFill>
              <a:srgbClr val="BBC2DC"/>
            </a:solidFill>
            <a:prstDash val="solid"/>
          </a:ln>
        </p:spPr>
      </p:sp>
      <p:sp>
        <p:nvSpPr>
          <p:cNvPr id="13" name="Text 8">
            <a:extLst>
              <a:ext uri="{FF2B5EF4-FFF2-40B4-BE49-F238E27FC236}">
                <a16:creationId xmlns:a16="http://schemas.microsoft.com/office/drawing/2014/main" id="{1F7E7B1F-363F-4CD0-FF87-C85DC43151B4}"/>
              </a:ext>
            </a:extLst>
          </p:cNvPr>
          <p:cNvSpPr/>
          <p:nvPr/>
        </p:nvSpPr>
        <p:spPr>
          <a:xfrm>
            <a:off x="5364041" y="4106386"/>
            <a:ext cx="2776860" cy="235248"/>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Use MFA &amp; strong passwords</a:t>
            </a:r>
            <a:endParaRPr lang="en-US" sz="1750" dirty="0"/>
          </a:p>
        </p:txBody>
      </p:sp>
      <p:sp>
        <p:nvSpPr>
          <p:cNvPr id="14" name="Text 9">
            <a:extLst>
              <a:ext uri="{FF2B5EF4-FFF2-40B4-BE49-F238E27FC236}">
                <a16:creationId xmlns:a16="http://schemas.microsoft.com/office/drawing/2014/main" id="{C2C1C5D5-FC01-A12E-4C3E-124CE4169F10}"/>
              </a:ext>
            </a:extLst>
          </p:cNvPr>
          <p:cNvSpPr/>
          <p:nvPr/>
        </p:nvSpPr>
        <p:spPr>
          <a:xfrm>
            <a:off x="5599920" y="4433794"/>
            <a:ext cx="6374744" cy="410170"/>
          </a:xfrm>
          <a:prstGeom prst="rect">
            <a:avLst/>
          </a:prstGeom>
          <a:noFill/>
          <a:ln/>
        </p:spPr>
        <p:txBody>
          <a:bodyPr wrap="square" lIns="0" tIns="0" rIns="0" bIns="0" rtlCol="0" anchor="t"/>
          <a:lstStyle/>
          <a:p>
            <a:pPr marL="0" indent="0" algn="l">
              <a:lnSpc>
                <a:spcPts val="1900"/>
              </a:lnSpc>
              <a:buNone/>
            </a:pPr>
            <a:r>
              <a:rPr lang="en-US" sz="1350" dirty="0">
                <a:solidFill>
                  <a:srgbClr val="3B3535"/>
                </a:solidFill>
                <a:latin typeface="Sora Light" pitchFamily="34" charset="0"/>
                <a:ea typeface="Sora Light" pitchFamily="34" charset="-122"/>
                <a:cs typeface="Sora Light" pitchFamily="34" charset="-120"/>
              </a:rPr>
              <a:t>Enable multi-factor authentication everywhere and use a password manager for unique, complex credentials.</a:t>
            </a:r>
            <a:endParaRPr lang="en-US" sz="1350" dirty="0"/>
          </a:p>
        </p:txBody>
      </p:sp>
      <p:sp>
        <p:nvSpPr>
          <p:cNvPr id="15" name="Shape 10">
            <a:extLst>
              <a:ext uri="{FF2B5EF4-FFF2-40B4-BE49-F238E27FC236}">
                <a16:creationId xmlns:a16="http://schemas.microsoft.com/office/drawing/2014/main" id="{E14844D4-A4EA-5482-DCB6-CA70020C9A77}"/>
              </a:ext>
            </a:extLst>
          </p:cNvPr>
          <p:cNvSpPr/>
          <p:nvPr/>
        </p:nvSpPr>
        <p:spPr>
          <a:xfrm>
            <a:off x="4836652" y="5507196"/>
            <a:ext cx="144880" cy="999332"/>
          </a:xfrm>
          <a:prstGeom prst="roundRect">
            <a:avLst>
              <a:gd name="adj" fmla="val 42026"/>
            </a:avLst>
          </a:prstGeom>
          <a:solidFill>
            <a:srgbClr val="D5DCF6"/>
          </a:solidFill>
          <a:ln w="7620">
            <a:solidFill>
              <a:srgbClr val="BBC2DC"/>
            </a:solidFill>
            <a:prstDash val="solid"/>
          </a:ln>
        </p:spPr>
      </p:sp>
      <p:sp>
        <p:nvSpPr>
          <p:cNvPr id="16" name="Text 11">
            <a:extLst>
              <a:ext uri="{FF2B5EF4-FFF2-40B4-BE49-F238E27FC236}">
                <a16:creationId xmlns:a16="http://schemas.microsoft.com/office/drawing/2014/main" id="{B8B21ACF-F7CA-EC7A-1E9E-2F9DE8DB3192}"/>
              </a:ext>
            </a:extLst>
          </p:cNvPr>
          <p:cNvSpPr/>
          <p:nvPr/>
        </p:nvSpPr>
        <p:spPr>
          <a:xfrm>
            <a:off x="5024864" y="5533128"/>
            <a:ext cx="1907477" cy="235248"/>
          </a:xfrm>
          <a:prstGeom prst="rect">
            <a:avLst/>
          </a:prstGeom>
          <a:noFill/>
          <a:ln/>
        </p:spPr>
        <p:txBody>
          <a:bodyPr wrap="none" lIns="0" tIns="0" rIns="0" bIns="0" rtlCol="0" anchor="t"/>
          <a:lstStyle/>
          <a:p>
            <a:pPr marL="0" indent="0" algn="l">
              <a:lnSpc>
                <a:spcPts val="2200"/>
              </a:lnSpc>
              <a:buNone/>
            </a:pPr>
            <a:r>
              <a:rPr lang="en-US" sz="1750" dirty="0">
                <a:solidFill>
                  <a:srgbClr val="3B3535"/>
                </a:solidFill>
                <a:latin typeface="Alexandria Semi Bold" pitchFamily="34" charset="0"/>
                <a:ea typeface="Alexandria Semi Bold" pitchFamily="34" charset="-122"/>
                <a:cs typeface="Alexandria Semi Bold" pitchFamily="34" charset="-120"/>
              </a:rPr>
              <a:t>Report quickly</a:t>
            </a:r>
            <a:endParaRPr lang="en-US" sz="1750" dirty="0"/>
          </a:p>
        </p:txBody>
      </p:sp>
      <p:sp>
        <p:nvSpPr>
          <p:cNvPr id="17" name="Text 12">
            <a:extLst>
              <a:ext uri="{FF2B5EF4-FFF2-40B4-BE49-F238E27FC236}">
                <a16:creationId xmlns:a16="http://schemas.microsoft.com/office/drawing/2014/main" id="{B39F98A8-57F7-0791-03C3-A785F1BE570A}"/>
              </a:ext>
            </a:extLst>
          </p:cNvPr>
          <p:cNvSpPr/>
          <p:nvPr/>
        </p:nvSpPr>
        <p:spPr>
          <a:xfrm>
            <a:off x="5364040" y="5892084"/>
            <a:ext cx="6610623" cy="410170"/>
          </a:xfrm>
          <a:prstGeom prst="rect">
            <a:avLst/>
          </a:prstGeom>
          <a:noFill/>
          <a:ln/>
        </p:spPr>
        <p:txBody>
          <a:bodyPr wrap="square" lIns="0" tIns="0" rIns="0" bIns="0" rtlCol="0" anchor="t"/>
          <a:lstStyle/>
          <a:p>
            <a:pPr marL="0" indent="0" algn="l">
              <a:lnSpc>
                <a:spcPts val="1900"/>
              </a:lnSpc>
              <a:buNone/>
            </a:pPr>
            <a:r>
              <a:rPr lang="en-US" sz="1350" dirty="0">
                <a:solidFill>
                  <a:srgbClr val="3B3535"/>
                </a:solidFill>
                <a:latin typeface="Sora Light" pitchFamily="34" charset="0"/>
                <a:ea typeface="Sora Light" pitchFamily="34" charset="-122"/>
                <a:cs typeface="Sora Light" pitchFamily="34" charset="-120"/>
              </a:rPr>
              <a:t>Report suspected phishing to IT/security immediately — rapid response limits damage and accelerates containment.</a:t>
            </a:r>
            <a:endParaRPr lang="en-US" sz="1350" dirty="0"/>
          </a:p>
        </p:txBody>
      </p:sp>
    </p:spTree>
    <p:extLst>
      <p:ext uri="{BB962C8B-B14F-4D97-AF65-F5344CB8AC3E}">
        <p14:creationId xmlns:p14="http://schemas.microsoft.com/office/powerpoint/2010/main" val="135090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01BEB-BAD6-E965-2DDF-B1773A72BE6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CAF07B0-9466-D656-D644-18CAD780F4DB}"/>
              </a:ext>
            </a:extLst>
          </p:cNvPr>
          <p:cNvPicPr>
            <a:picLocks noChangeAspect="1"/>
          </p:cNvPicPr>
          <p:nvPr/>
        </p:nvPicPr>
        <p:blipFill>
          <a:blip r:embed="rId2"/>
          <a:stretch>
            <a:fillRect/>
          </a:stretch>
        </p:blipFill>
        <p:spPr>
          <a:xfrm>
            <a:off x="-334400" y="0"/>
            <a:ext cx="5143573" cy="6858000"/>
          </a:xfrm>
          <a:prstGeom prst="rect">
            <a:avLst/>
          </a:prstGeom>
        </p:spPr>
      </p:pic>
      <p:sp>
        <p:nvSpPr>
          <p:cNvPr id="3" name="Text 0">
            <a:extLst>
              <a:ext uri="{FF2B5EF4-FFF2-40B4-BE49-F238E27FC236}">
                <a16:creationId xmlns:a16="http://schemas.microsoft.com/office/drawing/2014/main" id="{568C5954-F25E-59FA-819D-EDD017E69545}"/>
              </a:ext>
            </a:extLst>
          </p:cNvPr>
          <p:cNvSpPr/>
          <p:nvPr/>
        </p:nvSpPr>
        <p:spPr>
          <a:xfrm>
            <a:off x="4892992" y="653076"/>
            <a:ext cx="7443787" cy="1787485"/>
          </a:xfrm>
          <a:prstGeom prst="rect">
            <a:avLst/>
          </a:prstGeom>
          <a:noFill/>
          <a:ln/>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Phishing on Mobile Devices: Hidden Dangers</a:t>
            </a:r>
            <a:endParaRPr lang="en-US" sz="4450" dirty="0"/>
          </a:p>
        </p:txBody>
      </p:sp>
      <p:sp>
        <p:nvSpPr>
          <p:cNvPr id="4" name="Text 1">
            <a:extLst>
              <a:ext uri="{FF2B5EF4-FFF2-40B4-BE49-F238E27FC236}">
                <a16:creationId xmlns:a16="http://schemas.microsoft.com/office/drawing/2014/main" id="{EA690D9C-3909-F6C6-9764-1FAA4FF86E31}"/>
              </a:ext>
            </a:extLst>
          </p:cNvPr>
          <p:cNvSpPr/>
          <p:nvPr/>
        </p:nvSpPr>
        <p:spPr>
          <a:xfrm>
            <a:off x="5037773" y="2559445"/>
            <a:ext cx="7154227" cy="1739110"/>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Small screens and truncated URLs make phishing harder to spot. SMS phishing (smishing), malicious QR codes (quishing) and deceptive app prompts are on the rise. Treat unexpected mobile messages with the same suspicion as email.</a:t>
            </a:r>
            <a:endParaRPr lang="en-US" sz="1700" dirty="0"/>
          </a:p>
        </p:txBody>
      </p:sp>
      <p:sp>
        <p:nvSpPr>
          <p:cNvPr id="5" name="Text 2">
            <a:extLst>
              <a:ext uri="{FF2B5EF4-FFF2-40B4-BE49-F238E27FC236}">
                <a16:creationId xmlns:a16="http://schemas.microsoft.com/office/drawing/2014/main" id="{BFEB92C9-60C1-A57D-1E90-3D083E0375C3}"/>
              </a:ext>
            </a:extLst>
          </p:cNvPr>
          <p:cNvSpPr/>
          <p:nvPr/>
        </p:nvSpPr>
        <p:spPr>
          <a:xfrm>
            <a:off x="5723573" y="4298555"/>
            <a:ext cx="7443787" cy="130414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Preview links carefully — avoid tapping unknown QR codes</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Check app store permissions and authenticity before installing</a:t>
            </a:r>
            <a:endParaRPr lang="en-US" sz="1700" dirty="0"/>
          </a:p>
          <a:p>
            <a:pPr marL="342900" indent="-342900" algn="l">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Use device security features (screen lock, app vetting)</a:t>
            </a:r>
            <a:endParaRPr lang="en-US" sz="1700" dirty="0"/>
          </a:p>
        </p:txBody>
      </p:sp>
    </p:spTree>
    <p:extLst>
      <p:ext uri="{BB962C8B-B14F-4D97-AF65-F5344CB8AC3E}">
        <p14:creationId xmlns:p14="http://schemas.microsoft.com/office/powerpoint/2010/main" val="7442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1887735C-E166-73AB-BEB1-CD13EF5D3E78}"/>
              </a:ext>
            </a:extLst>
          </p:cNvPr>
          <p:cNvSpPr/>
          <p:nvPr/>
        </p:nvSpPr>
        <p:spPr>
          <a:xfrm>
            <a:off x="396239" y="462639"/>
            <a:ext cx="11838027" cy="373856"/>
          </a:xfrm>
          <a:prstGeom prst="rect">
            <a:avLst/>
          </a:prstGeom>
          <a:noFill/>
          <a:ln/>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Training and Awareness: Your Best Defence</a:t>
            </a:r>
            <a:endParaRPr lang="en-US" sz="4450" dirty="0"/>
          </a:p>
        </p:txBody>
      </p:sp>
      <p:pic>
        <p:nvPicPr>
          <p:cNvPr id="5" name="Image 0" descr="preencoded.png">
            <a:extLst>
              <a:ext uri="{FF2B5EF4-FFF2-40B4-BE49-F238E27FC236}">
                <a16:creationId xmlns:a16="http://schemas.microsoft.com/office/drawing/2014/main" id="{5D569CB6-716E-E373-B05C-EC06360670AB}"/>
              </a:ext>
            </a:extLst>
          </p:cNvPr>
          <p:cNvPicPr>
            <a:picLocks noChangeAspect="1"/>
          </p:cNvPicPr>
          <p:nvPr/>
        </p:nvPicPr>
        <p:blipFill>
          <a:blip r:embed="rId2"/>
          <a:stretch>
            <a:fillRect/>
          </a:stretch>
        </p:blipFill>
        <p:spPr>
          <a:xfrm>
            <a:off x="396239" y="1425017"/>
            <a:ext cx="2305182" cy="2881421"/>
          </a:xfrm>
          <a:prstGeom prst="rect">
            <a:avLst/>
          </a:prstGeom>
        </p:spPr>
      </p:pic>
      <p:sp>
        <p:nvSpPr>
          <p:cNvPr id="6" name="Text 1">
            <a:extLst>
              <a:ext uri="{FF2B5EF4-FFF2-40B4-BE49-F238E27FC236}">
                <a16:creationId xmlns:a16="http://schemas.microsoft.com/office/drawing/2014/main" id="{FA7D7477-60C1-E5B2-E850-D94732612CA0}"/>
              </a:ext>
            </a:extLst>
          </p:cNvPr>
          <p:cNvSpPr/>
          <p:nvPr/>
        </p:nvSpPr>
        <p:spPr>
          <a:xfrm>
            <a:off x="110794" y="4503074"/>
            <a:ext cx="3001005" cy="186866"/>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Simulated campaigns</a:t>
            </a:r>
            <a:endParaRPr lang="en-US" sz="2200" dirty="0"/>
          </a:p>
        </p:txBody>
      </p:sp>
      <p:sp>
        <p:nvSpPr>
          <p:cNvPr id="7" name="Text 2">
            <a:extLst>
              <a:ext uri="{FF2B5EF4-FFF2-40B4-BE49-F238E27FC236}">
                <a16:creationId xmlns:a16="http://schemas.microsoft.com/office/drawing/2014/main" id="{9F56D257-A5DB-D9AD-FA51-C7CBDC4A11DB}"/>
              </a:ext>
            </a:extLst>
          </p:cNvPr>
          <p:cNvSpPr/>
          <p:nvPr/>
        </p:nvSpPr>
        <p:spPr>
          <a:xfrm>
            <a:off x="110794" y="5160179"/>
            <a:ext cx="3693763" cy="1091674"/>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Realistic phishing simulations train staff to recognise threats and measure readiness.</a:t>
            </a:r>
            <a:endParaRPr lang="en-US" sz="1700" dirty="0"/>
          </a:p>
        </p:txBody>
      </p:sp>
      <p:pic>
        <p:nvPicPr>
          <p:cNvPr id="8" name="Image 1" descr="preencoded.png">
            <a:extLst>
              <a:ext uri="{FF2B5EF4-FFF2-40B4-BE49-F238E27FC236}">
                <a16:creationId xmlns:a16="http://schemas.microsoft.com/office/drawing/2014/main" id="{64AB9ED8-2A31-E17E-B7A3-C6F7A75D6E32}"/>
              </a:ext>
            </a:extLst>
          </p:cNvPr>
          <p:cNvPicPr>
            <a:picLocks noChangeAspect="1"/>
          </p:cNvPicPr>
          <p:nvPr/>
        </p:nvPicPr>
        <p:blipFill>
          <a:blip r:embed="rId3"/>
          <a:stretch>
            <a:fillRect/>
          </a:stretch>
        </p:blipFill>
        <p:spPr>
          <a:xfrm>
            <a:off x="4737548" y="1389120"/>
            <a:ext cx="2305182" cy="2881421"/>
          </a:xfrm>
          <a:prstGeom prst="rect">
            <a:avLst/>
          </a:prstGeom>
        </p:spPr>
      </p:pic>
      <p:sp>
        <p:nvSpPr>
          <p:cNvPr id="9" name="Text 3">
            <a:extLst>
              <a:ext uri="{FF2B5EF4-FFF2-40B4-BE49-F238E27FC236}">
                <a16:creationId xmlns:a16="http://schemas.microsoft.com/office/drawing/2014/main" id="{6D64E637-443A-2C90-C049-CE840B18364F}"/>
              </a:ext>
            </a:extLst>
          </p:cNvPr>
          <p:cNvSpPr/>
          <p:nvPr/>
        </p:nvSpPr>
        <p:spPr>
          <a:xfrm>
            <a:off x="4378401" y="4503074"/>
            <a:ext cx="3023476" cy="186866"/>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Regular microtraining</a:t>
            </a:r>
            <a:endParaRPr lang="en-US" sz="2200" dirty="0"/>
          </a:p>
        </p:txBody>
      </p:sp>
      <p:sp>
        <p:nvSpPr>
          <p:cNvPr id="10" name="Text 4">
            <a:extLst>
              <a:ext uri="{FF2B5EF4-FFF2-40B4-BE49-F238E27FC236}">
                <a16:creationId xmlns:a16="http://schemas.microsoft.com/office/drawing/2014/main" id="{1818AFA7-31C4-C2B8-C428-DFB88E24674E}"/>
              </a:ext>
            </a:extLst>
          </p:cNvPr>
          <p:cNvSpPr/>
          <p:nvPr/>
        </p:nvSpPr>
        <p:spPr>
          <a:xfrm>
            <a:off x="4327944" y="4963503"/>
            <a:ext cx="3693763" cy="1091674"/>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Short, frequent lessons keep skills fresh and awareness high — proven to reduce click rates substantially.</a:t>
            </a:r>
            <a:endParaRPr lang="en-US" sz="1700" dirty="0"/>
          </a:p>
        </p:txBody>
      </p:sp>
      <p:pic>
        <p:nvPicPr>
          <p:cNvPr id="11" name="Image 2" descr="preencoded.png">
            <a:extLst>
              <a:ext uri="{FF2B5EF4-FFF2-40B4-BE49-F238E27FC236}">
                <a16:creationId xmlns:a16="http://schemas.microsoft.com/office/drawing/2014/main" id="{459712A3-063B-D67F-53BD-3EBAED0D98D3}"/>
              </a:ext>
            </a:extLst>
          </p:cNvPr>
          <p:cNvPicPr>
            <a:picLocks noChangeAspect="1"/>
          </p:cNvPicPr>
          <p:nvPr/>
        </p:nvPicPr>
        <p:blipFill>
          <a:blip r:embed="rId4"/>
          <a:stretch>
            <a:fillRect/>
          </a:stretch>
        </p:blipFill>
        <p:spPr>
          <a:xfrm>
            <a:off x="9078857" y="1425017"/>
            <a:ext cx="2305182" cy="2881421"/>
          </a:xfrm>
          <a:prstGeom prst="rect">
            <a:avLst/>
          </a:prstGeom>
        </p:spPr>
      </p:pic>
      <p:sp>
        <p:nvSpPr>
          <p:cNvPr id="12" name="Text 5">
            <a:extLst>
              <a:ext uri="{FF2B5EF4-FFF2-40B4-BE49-F238E27FC236}">
                <a16:creationId xmlns:a16="http://schemas.microsoft.com/office/drawing/2014/main" id="{5FF4ED24-EBE0-32CF-8BF5-5F8B89026DC8}"/>
              </a:ext>
            </a:extLst>
          </p:cNvPr>
          <p:cNvSpPr/>
          <p:nvPr/>
        </p:nvSpPr>
        <p:spPr>
          <a:xfrm>
            <a:off x="8797962" y="4499462"/>
            <a:ext cx="2703682" cy="186866"/>
          </a:xfrm>
          <a:prstGeom prst="rect">
            <a:avLst/>
          </a:prstGeom>
          <a:noFill/>
          <a:ln/>
        </p:spPr>
        <p:txBody>
          <a:bodyPr wrap="none" lIns="0" tIns="0" rIns="0" bIns="0" rtlCol="0" anchor="t"/>
          <a:lstStyle/>
          <a:p>
            <a:pPr marL="0" indent="0" algn="l">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Clear reporting</a:t>
            </a:r>
            <a:endParaRPr lang="en-US" sz="2200" dirty="0"/>
          </a:p>
        </p:txBody>
      </p:sp>
      <p:sp>
        <p:nvSpPr>
          <p:cNvPr id="13" name="Text 6">
            <a:extLst>
              <a:ext uri="{FF2B5EF4-FFF2-40B4-BE49-F238E27FC236}">
                <a16:creationId xmlns:a16="http://schemas.microsoft.com/office/drawing/2014/main" id="{2AD94DFB-D5DE-2E05-8D78-805AF40A814B}"/>
              </a:ext>
            </a:extLst>
          </p:cNvPr>
          <p:cNvSpPr/>
          <p:nvPr/>
        </p:nvSpPr>
        <p:spPr>
          <a:xfrm>
            <a:off x="8797962" y="4894960"/>
            <a:ext cx="3394038" cy="1356893"/>
          </a:xfrm>
          <a:prstGeom prst="rect">
            <a:avLst/>
          </a:prstGeom>
          <a:noFill/>
          <a:ln/>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Simple, well-advertised reporting procedures empower employees  act quickly and reduce exposure.</a:t>
            </a:r>
            <a:endParaRPr lang="en-US" sz="1700" dirty="0"/>
          </a:p>
        </p:txBody>
      </p:sp>
    </p:spTree>
    <p:extLst>
      <p:ext uri="{BB962C8B-B14F-4D97-AF65-F5344CB8AC3E}">
        <p14:creationId xmlns:p14="http://schemas.microsoft.com/office/powerpoint/2010/main" val="325207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621</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Alexandria Semi Bold</vt:lpstr>
      <vt:lpstr>Arial</vt:lpstr>
      <vt:lpstr>Calibri</vt:lpstr>
      <vt:lpstr>Calibri Light</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Kapil Kishore N</dc:creator>
  <cp:lastModifiedBy>Kapil kishore N</cp:lastModifiedBy>
  <cp:revision>8</cp:revision>
  <dcterms:created xsi:type="dcterms:W3CDTF">2026-02-06T13:06:53Z</dcterms:created>
  <dcterms:modified xsi:type="dcterms:W3CDTF">2026-02-08T11:24:44Z</dcterms:modified>
</cp:coreProperties>
</file>